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74" r:id="rId4"/>
    <p:sldId id="259" r:id="rId5"/>
    <p:sldId id="261" r:id="rId6"/>
    <p:sldId id="273" r:id="rId7"/>
    <p:sldId id="262" r:id="rId8"/>
    <p:sldId id="263" r:id="rId9"/>
    <p:sldId id="264" r:id="rId10"/>
    <p:sldId id="266" r:id="rId11"/>
    <p:sldId id="275" r:id="rId12"/>
    <p:sldId id="260" r:id="rId13"/>
    <p:sldId id="267" r:id="rId14"/>
    <p:sldId id="265" r:id="rId15"/>
    <p:sldId id="268" r:id="rId16"/>
    <p:sldId id="269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95EE-C180-4D6C-94C4-D94D34AD5C1C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8A1866B0-8FC5-4263-B248-12D69CF222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5574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95EE-C180-4D6C-94C4-D94D34AD5C1C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8A1866B0-8FC5-4263-B248-12D69CF222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331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95EE-C180-4D6C-94C4-D94D34AD5C1C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8A1866B0-8FC5-4263-B248-12D69CF222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2819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95EE-C180-4D6C-94C4-D94D34AD5C1C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A1866B0-8FC5-4263-B248-12D69CF2222A}" type="slidenum">
              <a:rPr lang="es-CL" smtClean="0"/>
              <a:t>‹Nº›</a:t>
            </a:fld>
            <a:endParaRPr lang="es-C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8578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95EE-C180-4D6C-94C4-D94D34AD5C1C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A1866B0-8FC5-4263-B248-12D69CF222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1873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95EE-C180-4D6C-94C4-D94D34AD5C1C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66B0-8FC5-4263-B248-12D69CF222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3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95EE-C180-4D6C-94C4-D94D34AD5C1C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66B0-8FC5-4263-B248-12D69CF222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705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95EE-C180-4D6C-94C4-D94D34AD5C1C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66B0-8FC5-4263-B248-12D69CF222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7116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7B8795EE-C180-4D6C-94C4-D94D34AD5C1C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8A1866B0-8FC5-4263-B248-12D69CF222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873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95EE-C180-4D6C-94C4-D94D34AD5C1C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66B0-8FC5-4263-B248-12D69CF222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3500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95EE-C180-4D6C-94C4-D94D34AD5C1C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8A1866B0-8FC5-4263-B248-12D69CF222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469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95EE-C180-4D6C-94C4-D94D34AD5C1C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66B0-8FC5-4263-B248-12D69CF222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827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95EE-C180-4D6C-94C4-D94D34AD5C1C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66B0-8FC5-4263-B248-12D69CF222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6094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95EE-C180-4D6C-94C4-D94D34AD5C1C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66B0-8FC5-4263-B248-12D69CF222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626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95EE-C180-4D6C-94C4-D94D34AD5C1C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66B0-8FC5-4263-B248-12D69CF222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949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95EE-C180-4D6C-94C4-D94D34AD5C1C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66B0-8FC5-4263-B248-12D69CF222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6519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95EE-C180-4D6C-94C4-D94D34AD5C1C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66B0-8FC5-4263-B248-12D69CF222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106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795EE-C180-4D6C-94C4-D94D34AD5C1C}" type="datetimeFigureOut">
              <a:rPr lang="es-CL" smtClean="0"/>
              <a:t>24-03-2020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866B0-8FC5-4263-B248-12D69CF222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9338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  <p:sldLayoutId id="214748385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A9D89B0-3816-4BED-9702-9E8470E29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32" y="2742465"/>
            <a:ext cx="8144134" cy="1373070"/>
          </a:xfrm>
        </p:spPr>
        <p:txBody>
          <a:bodyPr/>
          <a:lstStyle/>
          <a:p>
            <a:r>
              <a:rPr lang="es-CL" dirty="0"/>
              <a:t>ORTOGRAFÍA PUNTUAL	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61124DA-75BA-4EEF-9D19-B4569EEA8E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781777" y="4255494"/>
            <a:ext cx="9488914" cy="1660397"/>
          </a:xfrm>
        </p:spPr>
        <p:txBody>
          <a:bodyPr>
            <a:normAutofit/>
          </a:bodyPr>
          <a:lstStyle/>
          <a:p>
            <a:r>
              <a:rPr lang="es-CL" sz="3200" dirty="0" smtClean="0"/>
              <a:t>LENGUA Y LITERATURA</a:t>
            </a:r>
          </a:p>
          <a:p>
            <a:r>
              <a:rPr lang="es-CL" sz="3200" dirty="0" smtClean="0"/>
              <a:t>3° MEDIO </a:t>
            </a:r>
            <a:endParaRPr lang="es-CL" sz="3200" dirty="0"/>
          </a:p>
          <a:p>
            <a:r>
              <a:rPr lang="es-CL" dirty="0" smtClean="0"/>
              <a:t> 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81" y="153059"/>
            <a:ext cx="885949" cy="2095792"/>
          </a:xfrm>
          <a:prstGeom prst="rect">
            <a:avLst/>
          </a:prstGeom>
        </p:spPr>
      </p:pic>
      <p:pic>
        <p:nvPicPr>
          <p:cNvPr id="7" name="Marcador de contenido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58" r="16340"/>
          <a:stretch/>
        </p:blipFill>
        <p:spPr>
          <a:xfrm>
            <a:off x="9028090" y="952301"/>
            <a:ext cx="3073758" cy="41219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29659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4A7F00F-0F08-4CC8-AF03-5271C0C76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Signos de paréntesis, exclamaciones e interrogaciones: 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F8F5E1B-8518-49EA-9591-E04EF71DA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2064327"/>
            <a:ext cx="12025745" cy="4613564"/>
          </a:xfrm>
        </p:spPr>
        <p:txBody>
          <a:bodyPr>
            <a:normAutofit fontScale="92500" lnSpcReduction="10000"/>
          </a:bodyPr>
          <a:lstStyle/>
          <a:p>
            <a:r>
              <a:rPr lang="es-CL" sz="3200" dirty="0"/>
              <a:t>Paréntesis </a:t>
            </a:r>
            <a:r>
              <a:rPr lang="es-CL" sz="3200" dirty="0">
                <a:solidFill>
                  <a:srgbClr val="FFFF00"/>
                </a:solidFill>
              </a:rPr>
              <a:t>()</a:t>
            </a:r>
            <a:r>
              <a:rPr lang="es-CL" sz="3200" dirty="0"/>
              <a:t>: Se ocupa para señalar un dato opcional o fechas. Ejemplo: “Pablo Neruda </a:t>
            </a:r>
            <a:r>
              <a:rPr lang="es-CL" sz="3200" dirty="0">
                <a:solidFill>
                  <a:srgbClr val="FFFF00"/>
                </a:solidFill>
              </a:rPr>
              <a:t>(1904-1973) </a:t>
            </a:r>
            <a:r>
              <a:rPr lang="es-CL" sz="3200" dirty="0"/>
              <a:t>obtuvo el Premio Nobel”. </a:t>
            </a:r>
            <a:br>
              <a:rPr lang="es-CL" sz="3200" dirty="0"/>
            </a:br>
            <a:endParaRPr lang="es-CL" sz="3200" dirty="0"/>
          </a:p>
          <a:p>
            <a:r>
              <a:rPr lang="es-CL" sz="3200" dirty="0"/>
              <a:t>Exclamación </a:t>
            </a:r>
            <a:r>
              <a:rPr lang="es-CL" sz="3200" dirty="0">
                <a:solidFill>
                  <a:srgbClr val="FFFF00"/>
                </a:solidFill>
              </a:rPr>
              <a:t>¡!</a:t>
            </a:r>
            <a:r>
              <a:rPr lang="es-CL" sz="3200" dirty="0"/>
              <a:t>: Sirven para expresar con intensidad los sentimientos vivos buenos o malos. Ejemplo: “</a:t>
            </a:r>
            <a:r>
              <a:rPr lang="es-CL" sz="3200" dirty="0">
                <a:solidFill>
                  <a:srgbClr val="FFFF00"/>
                </a:solidFill>
              </a:rPr>
              <a:t>¡</a:t>
            </a:r>
            <a:r>
              <a:rPr lang="es-CL" sz="3200" dirty="0"/>
              <a:t>Auxilio!, </a:t>
            </a:r>
            <a:r>
              <a:rPr lang="es-CL" sz="3200" dirty="0">
                <a:solidFill>
                  <a:srgbClr val="FFFF00"/>
                </a:solidFill>
              </a:rPr>
              <a:t>¡</a:t>
            </a:r>
            <a:r>
              <a:rPr lang="es-CL" sz="3200" dirty="0"/>
              <a:t>ayuda</a:t>
            </a:r>
            <a:r>
              <a:rPr lang="es-CL" sz="3200" dirty="0">
                <a:solidFill>
                  <a:srgbClr val="FFFF00"/>
                </a:solidFill>
              </a:rPr>
              <a:t>!</a:t>
            </a:r>
            <a:r>
              <a:rPr lang="es-CL" sz="3200" dirty="0"/>
              <a:t> Me están asaltando”. </a:t>
            </a:r>
            <a:br>
              <a:rPr lang="es-CL" sz="3200" dirty="0"/>
            </a:br>
            <a:endParaRPr lang="es-CL" sz="3200" dirty="0"/>
          </a:p>
          <a:p>
            <a:r>
              <a:rPr lang="es-CL" sz="3200" dirty="0">
                <a:solidFill>
                  <a:schemeClr val="bg1"/>
                </a:solidFill>
              </a:rPr>
              <a:t>Interrogación </a:t>
            </a:r>
            <a:r>
              <a:rPr lang="es-CL" sz="3200" dirty="0">
                <a:solidFill>
                  <a:srgbClr val="FFFF00"/>
                </a:solidFill>
              </a:rPr>
              <a:t>¿?</a:t>
            </a:r>
            <a:r>
              <a:rPr lang="es-CL" sz="3200" dirty="0">
                <a:solidFill>
                  <a:schemeClr val="bg1"/>
                </a:solidFill>
              </a:rPr>
              <a:t>: sirven para representar gráficamente la entonación interrogativa de una frase, es decir, su matiz de pregunta. Ejemplo: “Si dices que vas a cambiar </a:t>
            </a:r>
            <a:r>
              <a:rPr lang="es-CL" sz="3200" dirty="0">
                <a:solidFill>
                  <a:srgbClr val="FFFF00"/>
                </a:solidFill>
              </a:rPr>
              <a:t>¿</a:t>
            </a:r>
            <a:r>
              <a:rPr lang="es-CL" sz="3200" dirty="0">
                <a:solidFill>
                  <a:schemeClr val="bg1"/>
                </a:solidFill>
              </a:rPr>
              <a:t>por qué no lo haces</a:t>
            </a:r>
            <a:r>
              <a:rPr lang="es-CL" sz="3200" dirty="0">
                <a:solidFill>
                  <a:srgbClr val="FFFF00"/>
                </a:solidFill>
              </a:rPr>
              <a:t>?</a:t>
            </a:r>
            <a:r>
              <a:rPr lang="es-CL" sz="3200" dirty="0">
                <a:solidFill>
                  <a:schemeClr val="bg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9493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688833"/>
            <a:ext cx="8641724" cy="1080938"/>
          </a:xfrm>
        </p:spPr>
        <p:txBody>
          <a:bodyPr/>
          <a:lstStyle/>
          <a:p>
            <a:r>
              <a:rPr lang="es-CL" dirty="0" smtClean="0"/>
              <a:t>BENEFICIOS DE TENER Y APLICAR ORTOGRAFÍA </a:t>
            </a:r>
            <a:endParaRPr lang="es-CL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xmlns="" id="{4E8E7CAF-14C7-47C7-936F-1E59C2FA91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56230" y="0"/>
            <a:ext cx="3195033" cy="7756763"/>
          </a:xfrm>
          <a:prstGeom prst="rect">
            <a:avLst/>
          </a:prstGeom>
        </p:spPr>
      </p:pic>
      <p:grpSp>
        <p:nvGrpSpPr>
          <p:cNvPr id="7" name="Grupo 6"/>
          <p:cNvGrpSpPr/>
          <p:nvPr/>
        </p:nvGrpSpPr>
        <p:grpSpPr>
          <a:xfrm>
            <a:off x="865439" y="1722681"/>
            <a:ext cx="10747408" cy="4517132"/>
            <a:chOff x="865439" y="1722681"/>
            <a:chExt cx="10747408" cy="4517132"/>
          </a:xfrm>
        </p:grpSpPr>
        <p:sp>
          <p:nvSpPr>
            <p:cNvPr id="8" name="Forma libre 7"/>
            <p:cNvSpPr/>
            <p:nvPr/>
          </p:nvSpPr>
          <p:spPr>
            <a:xfrm>
              <a:off x="5293218" y="1747580"/>
              <a:ext cx="3108630" cy="1949753"/>
            </a:xfrm>
            <a:custGeom>
              <a:avLst/>
              <a:gdLst>
                <a:gd name="connsiteX0" fmla="*/ 0 w 1949753"/>
                <a:gd name="connsiteY0" fmla="*/ 1487032 h 2974063"/>
                <a:gd name="connsiteX1" fmla="*/ 487438 w 1949753"/>
                <a:gd name="connsiteY1" fmla="*/ 1 h 2974063"/>
                <a:gd name="connsiteX2" fmla="*/ 1462315 w 1949753"/>
                <a:gd name="connsiteY2" fmla="*/ 1 h 2974063"/>
                <a:gd name="connsiteX3" fmla="*/ 1949753 w 1949753"/>
                <a:gd name="connsiteY3" fmla="*/ 1487032 h 2974063"/>
                <a:gd name="connsiteX4" fmla="*/ 1462315 w 1949753"/>
                <a:gd name="connsiteY4" fmla="*/ 2974062 h 2974063"/>
                <a:gd name="connsiteX5" fmla="*/ 487438 w 1949753"/>
                <a:gd name="connsiteY5" fmla="*/ 2974062 h 2974063"/>
                <a:gd name="connsiteX6" fmla="*/ 0 w 1949753"/>
                <a:gd name="connsiteY6" fmla="*/ 1487032 h 2974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49753" h="2974063">
                  <a:moveTo>
                    <a:pt x="974876" y="1"/>
                  </a:moveTo>
                  <a:lnTo>
                    <a:pt x="1949752" y="743516"/>
                  </a:lnTo>
                  <a:lnTo>
                    <a:pt x="1949752" y="2230547"/>
                  </a:lnTo>
                  <a:lnTo>
                    <a:pt x="974876" y="2974062"/>
                  </a:lnTo>
                  <a:lnTo>
                    <a:pt x="1" y="2230547"/>
                  </a:lnTo>
                  <a:lnTo>
                    <a:pt x="1" y="743516"/>
                  </a:lnTo>
                  <a:lnTo>
                    <a:pt x="974876" y="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83307" tIns="412589" rIns="583307" bIns="412589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2800" kern="1200" dirty="0" smtClean="0"/>
                <a:t>Muestra de importancia </a:t>
              </a:r>
              <a:endParaRPr lang="es-CL" sz="2800" kern="1200" dirty="0"/>
            </a:p>
          </p:txBody>
        </p:sp>
        <p:sp>
          <p:nvSpPr>
            <p:cNvPr id="9" name="Rectángulo 8"/>
            <p:cNvSpPr/>
            <p:nvPr/>
          </p:nvSpPr>
          <p:spPr>
            <a:xfrm>
              <a:off x="1307105" y="5069962"/>
              <a:ext cx="2175924" cy="1169851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orma libre 9"/>
            <p:cNvSpPr/>
            <p:nvPr/>
          </p:nvSpPr>
          <p:spPr>
            <a:xfrm>
              <a:off x="1782171" y="1722681"/>
              <a:ext cx="2913013" cy="1949753"/>
            </a:xfrm>
            <a:custGeom>
              <a:avLst/>
              <a:gdLst>
                <a:gd name="connsiteX0" fmla="*/ 0 w 1949753"/>
                <a:gd name="connsiteY0" fmla="*/ 1456507 h 2913013"/>
                <a:gd name="connsiteX1" fmla="*/ 487438 w 1949753"/>
                <a:gd name="connsiteY1" fmla="*/ 1 h 2913013"/>
                <a:gd name="connsiteX2" fmla="*/ 1462315 w 1949753"/>
                <a:gd name="connsiteY2" fmla="*/ 1 h 2913013"/>
                <a:gd name="connsiteX3" fmla="*/ 1949753 w 1949753"/>
                <a:gd name="connsiteY3" fmla="*/ 1456507 h 2913013"/>
                <a:gd name="connsiteX4" fmla="*/ 1462315 w 1949753"/>
                <a:gd name="connsiteY4" fmla="*/ 2913012 h 2913013"/>
                <a:gd name="connsiteX5" fmla="*/ 487438 w 1949753"/>
                <a:gd name="connsiteY5" fmla="*/ 2913012 h 2913013"/>
                <a:gd name="connsiteX6" fmla="*/ 0 w 1949753"/>
                <a:gd name="connsiteY6" fmla="*/ 1456507 h 291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49753" h="2913013">
                  <a:moveTo>
                    <a:pt x="974876" y="1"/>
                  </a:moveTo>
                  <a:lnTo>
                    <a:pt x="1949752" y="728253"/>
                  </a:lnTo>
                  <a:lnTo>
                    <a:pt x="1949752" y="2184760"/>
                  </a:lnTo>
                  <a:lnTo>
                    <a:pt x="974876" y="2913012"/>
                  </a:lnTo>
                  <a:lnTo>
                    <a:pt x="1" y="2184760"/>
                  </a:lnTo>
                  <a:lnTo>
                    <a:pt x="1" y="728253"/>
                  </a:lnTo>
                  <a:lnTo>
                    <a:pt x="974876" y="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502" tIns="324959" rIns="485502" bIns="324959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3600" kern="1200"/>
            </a:p>
          </p:txBody>
        </p:sp>
        <p:sp>
          <p:nvSpPr>
            <p:cNvPr id="11" name="Forma libre 10"/>
            <p:cNvSpPr/>
            <p:nvPr/>
          </p:nvSpPr>
          <p:spPr>
            <a:xfrm>
              <a:off x="3206839" y="3878386"/>
              <a:ext cx="2344812" cy="1949753"/>
            </a:xfrm>
            <a:custGeom>
              <a:avLst/>
              <a:gdLst>
                <a:gd name="connsiteX0" fmla="*/ 0 w 1949753"/>
                <a:gd name="connsiteY0" fmla="*/ 848143 h 1696285"/>
                <a:gd name="connsiteX1" fmla="*/ 424071 w 1949753"/>
                <a:gd name="connsiteY1" fmla="*/ 0 h 1696285"/>
                <a:gd name="connsiteX2" fmla="*/ 1525682 w 1949753"/>
                <a:gd name="connsiteY2" fmla="*/ 0 h 1696285"/>
                <a:gd name="connsiteX3" fmla="*/ 1949753 w 1949753"/>
                <a:gd name="connsiteY3" fmla="*/ 848143 h 1696285"/>
                <a:gd name="connsiteX4" fmla="*/ 1525682 w 1949753"/>
                <a:gd name="connsiteY4" fmla="*/ 1696285 h 1696285"/>
                <a:gd name="connsiteX5" fmla="*/ 424071 w 1949753"/>
                <a:gd name="connsiteY5" fmla="*/ 1696285 h 1696285"/>
                <a:gd name="connsiteX6" fmla="*/ 0 w 1949753"/>
                <a:gd name="connsiteY6" fmla="*/ 848143 h 1696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49753" h="1696285">
                  <a:moveTo>
                    <a:pt x="974876" y="0"/>
                  </a:moveTo>
                  <a:lnTo>
                    <a:pt x="1949752" y="368942"/>
                  </a:lnTo>
                  <a:lnTo>
                    <a:pt x="1949752" y="1327343"/>
                  </a:lnTo>
                  <a:lnTo>
                    <a:pt x="974876" y="1696285"/>
                  </a:lnTo>
                  <a:lnTo>
                    <a:pt x="1" y="1327343"/>
                  </a:lnTo>
                  <a:lnTo>
                    <a:pt x="1" y="368942"/>
                  </a:lnTo>
                  <a:lnTo>
                    <a:pt x="974876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4348" tIns="383848" rIns="344348" bIns="38384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2800" kern="1200" dirty="0" smtClean="0"/>
                <a:t>Dominio de L1</a:t>
              </a:r>
              <a:endParaRPr lang="es-CL" sz="2800" kern="1200" dirty="0"/>
            </a:p>
          </p:txBody>
        </p:sp>
        <p:sp>
          <p:nvSpPr>
            <p:cNvPr id="12" name="Forma libre 11"/>
            <p:cNvSpPr/>
            <p:nvPr/>
          </p:nvSpPr>
          <p:spPr>
            <a:xfrm>
              <a:off x="2121149" y="2079887"/>
              <a:ext cx="2105733" cy="1169851"/>
            </a:xfrm>
            <a:custGeom>
              <a:avLst/>
              <a:gdLst>
                <a:gd name="connsiteX0" fmla="*/ 0 w 2105733"/>
                <a:gd name="connsiteY0" fmla="*/ 0 h 1169851"/>
                <a:gd name="connsiteX1" fmla="*/ 2105733 w 2105733"/>
                <a:gd name="connsiteY1" fmla="*/ 0 h 1169851"/>
                <a:gd name="connsiteX2" fmla="*/ 2105733 w 2105733"/>
                <a:gd name="connsiteY2" fmla="*/ 1169851 h 1169851"/>
                <a:gd name="connsiteX3" fmla="*/ 0 w 2105733"/>
                <a:gd name="connsiteY3" fmla="*/ 1169851 h 1169851"/>
                <a:gd name="connsiteX4" fmla="*/ 0 w 2105733"/>
                <a:gd name="connsiteY4" fmla="*/ 0 h 1169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05733" h="1169851">
                  <a:moveTo>
                    <a:pt x="0" y="0"/>
                  </a:moveTo>
                  <a:lnTo>
                    <a:pt x="2105733" y="0"/>
                  </a:lnTo>
                  <a:lnTo>
                    <a:pt x="2105733" y="1169851"/>
                  </a:lnTo>
                  <a:lnTo>
                    <a:pt x="0" y="116985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3000" kern="1200" dirty="0" smtClean="0"/>
                <a:t>Carácter profesional </a:t>
              </a:r>
              <a:endParaRPr lang="es-CL" sz="3000" kern="1200" dirty="0"/>
            </a:p>
          </p:txBody>
        </p:sp>
        <p:sp>
          <p:nvSpPr>
            <p:cNvPr id="13" name="Forma libre 12"/>
            <p:cNvSpPr/>
            <p:nvPr/>
          </p:nvSpPr>
          <p:spPr>
            <a:xfrm>
              <a:off x="6123623" y="4278517"/>
              <a:ext cx="1696285" cy="1949753"/>
            </a:xfrm>
            <a:custGeom>
              <a:avLst/>
              <a:gdLst>
                <a:gd name="connsiteX0" fmla="*/ 0 w 1949753"/>
                <a:gd name="connsiteY0" fmla="*/ 848143 h 1696285"/>
                <a:gd name="connsiteX1" fmla="*/ 424071 w 1949753"/>
                <a:gd name="connsiteY1" fmla="*/ 0 h 1696285"/>
                <a:gd name="connsiteX2" fmla="*/ 1525682 w 1949753"/>
                <a:gd name="connsiteY2" fmla="*/ 0 h 1696285"/>
                <a:gd name="connsiteX3" fmla="*/ 1949753 w 1949753"/>
                <a:gd name="connsiteY3" fmla="*/ 848143 h 1696285"/>
                <a:gd name="connsiteX4" fmla="*/ 1525682 w 1949753"/>
                <a:gd name="connsiteY4" fmla="*/ 1696285 h 1696285"/>
                <a:gd name="connsiteX5" fmla="*/ 424071 w 1949753"/>
                <a:gd name="connsiteY5" fmla="*/ 1696285 h 1696285"/>
                <a:gd name="connsiteX6" fmla="*/ 0 w 1949753"/>
                <a:gd name="connsiteY6" fmla="*/ 848143 h 1696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49753" h="1696285">
                  <a:moveTo>
                    <a:pt x="974876" y="0"/>
                  </a:moveTo>
                  <a:lnTo>
                    <a:pt x="1949752" y="368942"/>
                  </a:lnTo>
                  <a:lnTo>
                    <a:pt x="1949752" y="1327343"/>
                  </a:lnTo>
                  <a:lnTo>
                    <a:pt x="974876" y="1696285"/>
                  </a:lnTo>
                  <a:lnTo>
                    <a:pt x="1" y="1327343"/>
                  </a:lnTo>
                  <a:lnTo>
                    <a:pt x="1" y="368942"/>
                  </a:lnTo>
                  <a:lnTo>
                    <a:pt x="974876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4338" tIns="303838" rIns="264338" bIns="303835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3600" kern="1200"/>
            </a:p>
          </p:txBody>
        </p:sp>
        <p:sp>
          <p:nvSpPr>
            <p:cNvPr id="14" name="Forma libre 13"/>
            <p:cNvSpPr/>
            <p:nvPr/>
          </p:nvSpPr>
          <p:spPr>
            <a:xfrm>
              <a:off x="8329144" y="4290059"/>
              <a:ext cx="3283703" cy="1949754"/>
            </a:xfrm>
            <a:custGeom>
              <a:avLst/>
              <a:gdLst>
                <a:gd name="connsiteX0" fmla="*/ 0 w 1949753"/>
                <a:gd name="connsiteY0" fmla="*/ 1641851 h 3283702"/>
                <a:gd name="connsiteX1" fmla="*/ 487438 w 1949753"/>
                <a:gd name="connsiteY1" fmla="*/ 1 h 3283702"/>
                <a:gd name="connsiteX2" fmla="*/ 1462315 w 1949753"/>
                <a:gd name="connsiteY2" fmla="*/ 1 h 3283702"/>
                <a:gd name="connsiteX3" fmla="*/ 1949753 w 1949753"/>
                <a:gd name="connsiteY3" fmla="*/ 1641851 h 3283702"/>
                <a:gd name="connsiteX4" fmla="*/ 1462315 w 1949753"/>
                <a:gd name="connsiteY4" fmla="*/ 3283701 h 3283702"/>
                <a:gd name="connsiteX5" fmla="*/ 487438 w 1949753"/>
                <a:gd name="connsiteY5" fmla="*/ 3283701 h 3283702"/>
                <a:gd name="connsiteX6" fmla="*/ 0 w 1949753"/>
                <a:gd name="connsiteY6" fmla="*/ 1641851 h 3283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49753" h="3283702">
                  <a:moveTo>
                    <a:pt x="974877" y="1"/>
                  </a:moveTo>
                  <a:lnTo>
                    <a:pt x="1949752" y="820925"/>
                  </a:lnTo>
                  <a:lnTo>
                    <a:pt x="1949752" y="2462777"/>
                  </a:lnTo>
                  <a:lnTo>
                    <a:pt x="974877" y="3283701"/>
                  </a:lnTo>
                  <a:lnTo>
                    <a:pt x="1" y="2462777"/>
                  </a:lnTo>
                  <a:lnTo>
                    <a:pt x="1" y="820926"/>
                  </a:lnTo>
                  <a:lnTo>
                    <a:pt x="974877" y="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61585" tIns="439259" rIns="661584" bIns="43926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3000" kern="1200" dirty="0" smtClean="0"/>
                <a:t>Brinda Seguridad </a:t>
              </a:r>
              <a:endParaRPr lang="es-CL" sz="3000" kern="1200" dirty="0"/>
            </a:p>
          </p:txBody>
        </p:sp>
        <p:sp>
          <p:nvSpPr>
            <p:cNvPr id="15" name="Forma libre 14"/>
            <p:cNvSpPr/>
            <p:nvPr/>
          </p:nvSpPr>
          <p:spPr>
            <a:xfrm>
              <a:off x="6116518" y="4617578"/>
              <a:ext cx="1874210" cy="1169851"/>
            </a:xfrm>
            <a:custGeom>
              <a:avLst/>
              <a:gdLst>
                <a:gd name="connsiteX0" fmla="*/ 0 w 1874210"/>
                <a:gd name="connsiteY0" fmla="*/ 0 h 1169851"/>
                <a:gd name="connsiteX1" fmla="*/ 1874210 w 1874210"/>
                <a:gd name="connsiteY1" fmla="*/ 0 h 1169851"/>
                <a:gd name="connsiteX2" fmla="*/ 1874210 w 1874210"/>
                <a:gd name="connsiteY2" fmla="*/ 1169851 h 1169851"/>
                <a:gd name="connsiteX3" fmla="*/ 0 w 1874210"/>
                <a:gd name="connsiteY3" fmla="*/ 1169851 h 1169851"/>
                <a:gd name="connsiteX4" fmla="*/ 0 w 1874210"/>
                <a:gd name="connsiteY4" fmla="*/ 0 h 1169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4210" h="1169851">
                  <a:moveTo>
                    <a:pt x="0" y="0"/>
                  </a:moveTo>
                  <a:lnTo>
                    <a:pt x="1874210" y="0"/>
                  </a:lnTo>
                  <a:lnTo>
                    <a:pt x="1874210" y="1169851"/>
                  </a:lnTo>
                  <a:lnTo>
                    <a:pt x="0" y="116985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l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3600" kern="1200" dirty="0" smtClean="0"/>
                <a:t>Orden mental </a:t>
              </a:r>
              <a:endParaRPr lang="es-CL" sz="3600" kern="1200" dirty="0"/>
            </a:p>
          </p:txBody>
        </p:sp>
        <p:sp>
          <p:nvSpPr>
            <p:cNvPr id="16" name="Forma libre 15"/>
            <p:cNvSpPr/>
            <p:nvPr/>
          </p:nvSpPr>
          <p:spPr>
            <a:xfrm>
              <a:off x="865439" y="4174144"/>
              <a:ext cx="1696285" cy="1949753"/>
            </a:xfrm>
            <a:custGeom>
              <a:avLst/>
              <a:gdLst>
                <a:gd name="connsiteX0" fmla="*/ 0 w 1949753"/>
                <a:gd name="connsiteY0" fmla="*/ 848143 h 1696285"/>
                <a:gd name="connsiteX1" fmla="*/ 424071 w 1949753"/>
                <a:gd name="connsiteY1" fmla="*/ 0 h 1696285"/>
                <a:gd name="connsiteX2" fmla="*/ 1525682 w 1949753"/>
                <a:gd name="connsiteY2" fmla="*/ 0 h 1696285"/>
                <a:gd name="connsiteX3" fmla="*/ 1949753 w 1949753"/>
                <a:gd name="connsiteY3" fmla="*/ 848143 h 1696285"/>
                <a:gd name="connsiteX4" fmla="*/ 1525682 w 1949753"/>
                <a:gd name="connsiteY4" fmla="*/ 1696285 h 1696285"/>
                <a:gd name="connsiteX5" fmla="*/ 424071 w 1949753"/>
                <a:gd name="connsiteY5" fmla="*/ 1696285 h 1696285"/>
                <a:gd name="connsiteX6" fmla="*/ 0 w 1949753"/>
                <a:gd name="connsiteY6" fmla="*/ 848143 h 1696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49753" h="1696285">
                  <a:moveTo>
                    <a:pt x="974876" y="0"/>
                  </a:moveTo>
                  <a:lnTo>
                    <a:pt x="1949752" y="368942"/>
                  </a:lnTo>
                  <a:lnTo>
                    <a:pt x="1949752" y="1327343"/>
                  </a:lnTo>
                  <a:lnTo>
                    <a:pt x="974876" y="1696285"/>
                  </a:lnTo>
                  <a:lnTo>
                    <a:pt x="1" y="1327343"/>
                  </a:lnTo>
                  <a:lnTo>
                    <a:pt x="1" y="368942"/>
                  </a:lnTo>
                  <a:lnTo>
                    <a:pt x="974876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4338" tIns="303838" rIns="264338" bIns="30383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2500" kern="1200" dirty="0" smtClean="0"/>
                <a:t>Muestra de ejemplo </a:t>
              </a:r>
              <a:endParaRPr lang="es-CL" sz="2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86988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xmlns="" id="{CC683DE0-6E20-44FB-A1D1-E508112796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497"/>
            <a:ext cx="6258503" cy="6258503"/>
          </a:xfr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1879B-5AED-4853-9E70-F31BC30E3F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503" y="599497"/>
            <a:ext cx="5933497" cy="625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519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xmlns="" id="{63C14598-E2DD-49C9-B3B9-1CBD0A8A48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419" y="38024"/>
            <a:ext cx="9033162" cy="6781951"/>
          </a:xfrm>
        </p:spPr>
      </p:pic>
    </p:spTree>
    <p:extLst>
      <p:ext uri="{BB962C8B-B14F-4D97-AF65-F5344CB8AC3E}">
        <p14:creationId xmlns:p14="http://schemas.microsoft.com/office/powerpoint/2010/main" val="2638865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21C57A0-C901-4162-A03E-7897DDC43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Actividad: Debes reconocer qué signo de puntuación falta en las siguientes oraciones: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F1F6B37-A178-4E02-A78C-6DFD824AA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78182"/>
            <a:ext cx="12192001" cy="4475017"/>
          </a:xfrm>
        </p:spPr>
        <p:txBody>
          <a:bodyPr>
            <a:normAutofit lnSpcReduction="10000"/>
          </a:bodyPr>
          <a:lstStyle/>
          <a:p>
            <a:pPr algn="just"/>
            <a:r>
              <a:rPr lang="es-CL" sz="3200" dirty="0"/>
              <a:t>1.- Los vientos esta tarde están soplando muy fuerte</a:t>
            </a:r>
          </a:p>
          <a:p>
            <a:pPr algn="just"/>
            <a:r>
              <a:rPr lang="es-CL" sz="3200" dirty="0"/>
              <a:t>2.- Ya es tarde Patricio recuerda que debes ir a comprar el pan. </a:t>
            </a:r>
          </a:p>
          <a:p>
            <a:pPr algn="just"/>
            <a:r>
              <a:rPr lang="es-CL" sz="3200" dirty="0"/>
              <a:t>3.- Nicanor Parra 1904-2018 es un tremendo poeta chileno. </a:t>
            </a:r>
          </a:p>
          <a:p>
            <a:pPr algn="just"/>
            <a:r>
              <a:rPr lang="es-CL" sz="3200" dirty="0"/>
              <a:t>4.- Ayuda necesito ayuda siento que me voy a desmayar. </a:t>
            </a:r>
          </a:p>
          <a:p>
            <a:pPr algn="just"/>
            <a:r>
              <a:rPr lang="es-CL" sz="3200" dirty="0"/>
              <a:t>5.- por qué no habrá venido esta tarde a verme</a:t>
            </a:r>
          </a:p>
          <a:p>
            <a:pPr algn="just"/>
            <a:r>
              <a:rPr lang="es-CL" sz="3200" dirty="0"/>
              <a:t>6.- Hoy en la tarde jugaré muchos videojuegos Lol, Free </a:t>
            </a:r>
            <a:r>
              <a:rPr lang="es-CL" sz="3200" dirty="0" err="1"/>
              <a:t>Fire</a:t>
            </a:r>
            <a:r>
              <a:rPr lang="es-CL" sz="3200" dirty="0"/>
              <a:t>, Minecraft. </a:t>
            </a:r>
          </a:p>
          <a:p>
            <a:pPr algn="just"/>
            <a:r>
              <a:rPr lang="es-CL" sz="3200" dirty="0"/>
              <a:t>7.- Es cierto, estoy enamorado de ti, locamente sin embargo no sé si tú lo estás de mí. </a:t>
            </a:r>
          </a:p>
        </p:txBody>
      </p:sp>
    </p:spTree>
    <p:extLst>
      <p:ext uri="{BB962C8B-B14F-4D97-AF65-F5344CB8AC3E}">
        <p14:creationId xmlns:p14="http://schemas.microsoft.com/office/powerpoint/2010/main" val="1106285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F738247-8207-4AF8-B01F-6FA5F689C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¿Cuál de los siguientes enunciados está bien puntuado?: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F3E7366-F944-4550-A4C1-6B9450BAE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36618"/>
            <a:ext cx="12081164" cy="4627418"/>
          </a:xfrm>
        </p:spPr>
        <p:txBody>
          <a:bodyPr>
            <a:normAutofit/>
          </a:bodyPr>
          <a:lstStyle/>
          <a:p>
            <a:r>
              <a:rPr lang="es-CL" sz="3600" dirty="0"/>
              <a:t>a) Trajo todos los alimentos, pero se olvidó de la bebida.</a:t>
            </a:r>
          </a:p>
          <a:p>
            <a:r>
              <a:rPr lang="es-CL" sz="3600" dirty="0"/>
              <a:t>b) Es lento: pero seguro.</a:t>
            </a:r>
          </a:p>
          <a:p>
            <a:r>
              <a:rPr lang="es-CL" sz="3600" dirty="0"/>
              <a:t>c) Está muy, que muy, enamorada.</a:t>
            </a:r>
          </a:p>
          <a:p>
            <a:r>
              <a:rPr lang="es-CL" sz="3600" dirty="0"/>
              <a:t>d) Está bien pero que muy bien.</a:t>
            </a:r>
          </a:p>
        </p:txBody>
      </p:sp>
    </p:spTree>
    <p:extLst>
      <p:ext uri="{BB962C8B-B14F-4D97-AF65-F5344CB8AC3E}">
        <p14:creationId xmlns:p14="http://schemas.microsoft.com/office/powerpoint/2010/main" val="3964145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EE88BB6-84F5-4881-9C1C-6C2F9BAE5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¿Cuál de los siguientes enunciados está bien puntuado?: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F5FA1E0-C1BD-4921-8D10-69BB5E6DC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3200" dirty="0"/>
              <a:t>a) Y, sin embargo te quiero.</a:t>
            </a:r>
          </a:p>
          <a:p>
            <a:r>
              <a:rPr lang="es-CL" sz="3200" dirty="0"/>
              <a:t>b) Y, sin embargo, te quiero.</a:t>
            </a:r>
          </a:p>
          <a:p>
            <a:r>
              <a:rPr lang="es-CL" sz="3200" dirty="0"/>
              <a:t>c) Y sin embargo te quiero.</a:t>
            </a:r>
          </a:p>
          <a:p>
            <a:r>
              <a:rPr lang="es-CL" sz="3200" dirty="0"/>
              <a:t>d) Tanto “b” como “c” son correctos.</a:t>
            </a:r>
          </a:p>
        </p:txBody>
      </p:sp>
    </p:spTree>
    <p:extLst>
      <p:ext uri="{BB962C8B-B14F-4D97-AF65-F5344CB8AC3E}">
        <p14:creationId xmlns:p14="http://schemas.microsoft.com/office/powerpoint/2010/main" val="2872437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63" y="339004"/>
            <a:ext cx="9236411" cy="6034542"/>
          </a:xfrm>
        </p:spPr>
      </p:pic>
    </p:spTree>
    <p:extLst>
      <p:ext uri="{BB962C8B-B14F-4D97-AF65-F5344CB8AC3E}">
        <p14:creationId xmlns:p14="http://schemas.microsoft.com/office/powerpoint/2010/main" val="2108992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BC54513-68A3-4841-AA12-177C24DAF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7"/>
            <a:ext cx="9803082" cy="1242997"/>
          </a:xfrm>
        </p:spPr>
        <p:txBody>
          <a:bodyPr>
            <a:normAutofit fontScale="90000"/>
          </a:bodyPr>
          <a:lstStyle/>
          <a:p>
            <a:r>
              <a:rPr lang="es-CL" sz="4400" dirty="0">
                <a:solidFill>
                  <a:schemeClr val="accent1">
                    <a:lumMod val="75000"/>
                  </a:schemeClr>
                </a:solidFill>
              </a:rPr>
              <a:t>OBJETIVO: COMPRENDER Y APLICAR </a:t>
            </a:r>
            <a:r>
              <a:rPr lang="es-CL" sz="4400" dirty="0" smtClean="0">
                <a:solidFill>
                  <a:schemeClr val="accent1">
                    <a:lumMod val="75000"/>
                  </a:schemeClr>
                </a:solidFill>
              </a:rPr>
              <a:t>LAS </a:t>
            </a:r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REGLAS BÁSICAS DE LA ORTOGRAFÍA PUNTUAL  </a:t>
            </a:r>
            <a:endParaRPr lang="es-CL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xmlns="" id="{681B45FF-08B0-4F24-9678-536EE46420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707" y="2176530"/>
            <a:ext cx="4727451" cy="472745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026714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425" y="753228"/>
            <a:ext cx="9672033" cy="1080938"/>
          </a:xfrm>
        </p:spPr>
        <p:txBody>
          <a:bodyPr/>
          <a:lstStyle/>
          <a:p>
            <a:r>
              <a:rPr lang="es-CL" dirty="0" smtClean="0"/>
              <a:t>¿QUÉ SABEMOS SOBRE LA ORTOGRAFÍA PUNTUAL?</a:t>
            </a:r>
            <a:endParaRPr lang="es-CL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8992" y="1983509"/>
            <a:ext cx="3598863" cy="3598863"/>
          </a:xfrm>
        </p:spPr>
      </p:pic>
      <p:sp>
        <p:nvSpPr>
          <p:cNvPr id="8" name="CuadroTexto 7"/>
          <p:cNvSpPr txBox="1"/>
          <p:nvPr/>
        </p:nvSpPr>
        <p:spPr>
          <a:xfrm>
            <a:off x="257577" y="2537136"/>
            <a:ext cx="775308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dirty="0" smtClean="0"/>
              <a:t>¿</a:t>
            </a:r>
            <a:r>
              <a:rPr lang="es-CL" sz="3600" dirty="0" smtClean="0"/>
              <a:t>POR QUÉ ES IMPORTANTE TENER CONOCIMIENTO DE LAS NORMAS DE ORTOGRAFÍA PUNTUAL Y APLICARLAS EN NUESTRAS VIDAS?</a:t>
            </a: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39230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23E1CE5-5BFA-4BE9-A832-8A500E2E6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LA ORTOGRAFÍA PUNTUAL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9A43FEA-20DC-4ABA-AF52-6B17CAFF3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002412"/>
            <a:ext cx="8589818" cy="465512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CL" sz="3600" dirty="0"/>
              <a:t>*</a:t>
            </a:r>
            <a:r>
              <a:rPr lang="es-CL" sz="4000" dirty="0">
                <a:solidFill>
                  <a:schemeClr val="bg1"/>
                </a:solidFill>
              </a:rPr>
              <a:t>Conjunto de signos que se utilizan en un texto o discurso para </a:t>
            </a:r>
            <a:r>
              <a:rPr lang="es-CL" sz="4000" dirty="0" smtClean="0">
                <a:solidFill>
                  <a:schemeClr val="bg1"/>
                </a:solidFill>
              </a:rPr>
              <a:t>ordenar, distribuir</a:t>
            </a:r>
            <a:r>
              <a:rPr lang="es-CL" sz="4000" dirty="0">
                <a:solidFill>
                  <a:schemeClr val="bg1"/>
                </a:solidFill>
              </a:rPr>
              <a:t>, enfatizar y pausar las ideas.</a:t>
            </a:r>
          </a:p>
          <a:p>
            <a:pPr marL="0" indent="0" algn="just">
              <a:buNone/>
            </a:pPr>
            <a:r>
              <a:rPr lang="es-CL" sz="4000" dirty="0">
                <a:solidFill>
                  <a:schemeClr val="bg1"/>
                </a:solidFill>
              </a:rPr>
              <a:t/>
            </a:r>
            <a:br>
              <a:rPr lang="es-CL" sz="4000" dirty="0">
                <a:solidFill>
                  <a:schemeClr val="bg1"/>
                </a:solidFill>
              </a:rPr>
            </a:br>
            <a:r>
              <a:rPr lang="es-CL" sz="4000" dirty="0">
                <a:solidFill>
                  <a:schemeClr val="bg1"/>
                </a:solidFill>
              </a:rPr>
              <a:t>Es importante saber que los signos de puntuación permiten ordenar el texto para hacer más comprensible el mensaje que se quiere transmitir al receptor.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8DC3FC29-A6BF-4E64-A59F-2F18F72F6C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7899" y="124369"/>
            <a:ext cx="3184101" cy="341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973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E29B3B3-0EB9-46CE-BE8F-328DF639C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LOS SIGNOS DE PUNTUACIÓN: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B5749B1-949F-4746-A6AC-F305B911F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69" y="1971571"/>
            <a:ext cx="10472588" cy="4567773"/>
          </a:xfrm>
        </p:spPr>
        <p:txBody>
          <a:bodyPr>
            <a:normAutofit fontScale="92500" lnSpcReduction="10000"/>
          </a:bodyPr>
          <a:lstStyle/>
          <a:p>
            <a:r>
              <a:rPr lang="es-CL" sz="3200" dirty="0">
                <a:solidFill>
                  <a:schemeClr val="bg1"/>
                </a:solidFill>
              </a:rPr>
              <a:t>Entre los signos de puntuación más </a:t>
            </a:r>
            <a:r>
              <a:rPr lang="es-CL" sz="3200" dirty="0" smtClean="0">
                <a:solidFill>
                  <a:schemeClr val="bg1"/>
                </a:solidFill>
              </a:rPr>
              <a:t>conocidos y utilizados </a:t>
            </a:r>
            <a:r>
              <a:rPr lang="es-CL" sz="3200" dirty="0">
                <a:solidFill>
                  <a:schemeClr val="bg1"/>
                </a:solidFill>
              </a:rPr>
              <a:t>están</a:t>
            </a:r>
            <a:r>
              <a:rPr lang="es-CL" sz="3200" dirty="0" smtClean="0">
                <a:solidFill>
                  <a:schemeClr val="bg1"/>
                </a:solidFill>
              </a:rPr>
              <a:t>:</a:t>
            </a:r>
            <a:r>
              <a:rPr lang="es-CL" sz="3600" dirty="0">
                <a:solidFill>
                  <a:schemeClr val="bg1"/>
                </a:solidFill>
              </a:rPr>
              <a:t/>
            </a:r>
            <a:br>
              <a:rPr lang="es-CL" sz="3600" dirty="0">
                <a:solidFill>
                  <a:schemeClr val="bg1"/>
                </a:solidFill>
              </a:rPr>
            </a:br>
            <a:r>
              <a:rPr lang="es-CL" sz="3600" dirty="0">
                <a:solidFill>
                  <a:schemeClr val="bg1"/>
                </a:solidFill>
              </a:rPr>
              <a:t>- Coma </a:t>
            </a:r>
            <a:r>
              <a:rPr lang="es-CL" sz="4800" dirty="0">
                <a:solidFill>
                  <a:schemeClr val="bg1"/>
                </a:solidFill>
              </a:rPr>
              <a:t>,</a:t>
            </a:r>
            <a:r>
              <a:rPr lang="es-CL" sz="3600" dirty="0">
                <a:solidFill>
                  <a:schemeClr val="bg1"/>
                </a:solidFill>
              </a:rPr>
              <a:t> </a:t>
            </a:r>
            <a:br>
              <a:rPr lang="es-CL" sz="3600" dirty="0">
                <a:solidFill>
                  <a:schemeClr val="bg1"/>
                </a:solidFill>
              </a:rPr>
            </a:br>
            <a:r>
              <a:rPr lang="es-CL" sz="3600" dirty="0">
                <a:solidFill>
                  <a:schemeClr val="bg1"/>
                </a:solidFill>
              </a:rPr>
              <a:t>- Punto </a:t>
            </a:r>
            <a:r>
              <a:rPr lang="es-CL" sz="4400" dirty="0">
                <a:solidFill>
                  <a:schemeClr val="bg1"/>
                </a:solidFill>
              </a:rPr>
              <a:t>. </a:t>
            </a:r>
            <a:r>
              <a:rPr lang="es-CL" sz="3600" dirty="0">
                <a:solidFill>
                  <a:schemeClr val="bg1"/>
                </a:solidFill>
              </a:rPr>
              <a:t/>
            </a:r>
            <a:br>
              <a:rPr lang="es-CL" sz="3600" dirty="0">
                <a:solidFill>
                  <a:schemeClr val="bg1"/>
                </a:solidFill>
              </a:rPr>
            </a:br>
            <a:r>
              <a:rPr lang="es-CL" sz="3600" dirty="0">
                <a:solidFill>
                  <a:schemeClr val="bg1"/>
                </a:solidFill>
              </a:rPr>
              <a:t>- Paréntesis </a:t>
            </a:r>
            <a:r>
              <a:rPr lang="es-CL" sz="4400" dirty="0">
                <a:solidFill>
                  <a:schemeClr val="bg1"/>
                </a:solidFill>
              </a:rPr>
              <a:t>( )</a:t>
            </a:r>
            <a:r>
              <a:rPr lang="es-CL" sz="3600" dirty="0">
                <a:solidFill>
                  <a:schemeClr val="bg1"/>
                </a:solidFill>
              </a:rPr>
              <a:t/>
            </a:r>
            <a:br>
              <a:rPr lang="es-CL" sz="3600" dirty="0">
                <a:solidFill>
                  <a:schemeClr val="bg1"/>
                </a:solidFill>
              </a:rPr>
            </a:br>
            <a:r>
              <a:rPr lang="es-CL" sz="3600" dirty="0">
                <a:solidFill>
                  <a:schemeClr val="bg1"/>
                </a:solidFill>
              </a:rPr>
              <a:t>- Puntos suspensivos …</a:t>
            </a:r>
            <a:r>
              <a:rPr lang="es-CL" sz="4000" dirty="0">
                <a:solidFill>
                  <a:schemeClr val="bg1"/>
                </a:solidFill>
              </a:rPr>
              <a:t/>
            </a:r>
            <a:br>
              <a:rPr lang="es-CL" sz="4000" dirty="0">
                <a:solidFill>
                  <a:schemeClr val="bg1"/>
                </a:solidFill>
              </a:rPr>
            </a:br>
            <a:r>
              <a:rPr lang="es-CL" sz="3600" dirty="0">
                <a:solidFill>
                  <a:schemeClr val="bg1"/>
                </a:solidFill>
              </a:rPr>
              <a:t>- signos exclamativos </a:t>
            </a:r>
            <a:r>
              <a:rPr lang="es-CL" sz="4000" dirty="0">
                <a:solidFill>
                  <a:schemeClr val="bg1"/>
                </a:solidFill>
              </a:rPr>
              <a:t>¡ !</a:t>
            </a:r>
            <a:r>
              <a:rPr lang="es-CL" sz="3600" dirty="0">
                <a:solidFill>
                  <a:schemeClr val="bg1"/>
                </a:solidFill>
              </a:rPr>
              <a:t/>
            </a:r>
            <a:br>
              <a:rPr lang="es-CL" sz="3600" dirty="0">
                <a:solidFill>
                  <a:schemeClr val="bg1"/>
                </a:solidFill>
              </a:rPr>
            </a:br>
            <a:r>
              <a:rPr lang="es-CL" sz="3600" dirty="0">
                <a:solidFill>
                  <a:schemeClr val="bg1"/>
                </a:solidFill>
              </a:rPr>
              <a:t>- Signos interrogativos </a:t>
            </a:r>
            <a:r>
              <a:rPr lang="es-CL" sz="4000" dirty="0">
                <a:solidFill>
                  <a:schemeClr val="bg1"/>
                </a:solidFill>
              </a:rPr>
              <a:t>¿ </a:t>
            </a:r>
            <a:r>
              <a:rPr lang="es-CL" sz="4000" dirty="0" smtClean="0">
                <a:solidFill>
                  <a:schemeClr val="bg1"/>
                </a:solidFill>
              </a:rPr>
              <a:t>?</a:t>
            </a:r>
            <a:br>
              <a:rPr lang="es-CL" sz="4000" dirty="0" smtClean="0">
                <a:solidFill>
                  <a:schemeClr val="bg1"/>
                </a:solidFill>
              </a:rPr>
            </a:br>
            <a:r>
              <a:rPr lang="es-CL" sz="4000" dirty="0" smtClean="0">
                <a:solidFill>
                  <a:schemeClr val="bg1"/>
                </a:solidFill>
              </a:rPr>
              <a:t>- Comillas “ ” (inglesas) o &lt;&lt; &gt;&gt; (españolas).</a:t>
            </a:r>
            <a:endParaRPr lang="es-C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436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397" y="595525"/>
            <a:ext cx="9708279" cy="6010029"/>
          </a:xfrm>
        </p:spPr>
      </p:pic>
    </p:spTree>
    <p:extLst>
      <p:ext uri="{BB962C8B-B14F-4D97-AF65-F5344CB8AC3E}">
        <p14:creationId xmlns:p14="http://schemas.microsoft.com/office/powerpoint/2010/main" val="1830635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5E8D82B-CD9A-470B-87B4-283142103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976" y="-199330"/>
            <a:ext cx="9613861" cy="892057"/>
          </a:xfrm>
        </p:spPr>
        <p:txBody>
          <a:bodyPr/>
          <a:lstStyle/>
          <a:p>
            <a:r>
              <a:rPr lang="es-CL" dirty="0"/>
              <a:t>Coma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2D2E052-89BB-478D-8C37-FE85593C7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05" y="692727"/>
            <a:ext cx="11942619" cy="6165273"/>
          </a:xfrm>
        </p:spPr>
        <p:txBody>
          <a:bodyPr>
            <a:normAutofit fontScale="62500" lnSpcReduction="20000"/>
          </a:bodyPr>
          <a:lstStyle/>
          <a:p>
            <a:r>
              <a:rPr lang="es-CL" sz="5100" dirty="0"/>
              <a:t>Expresa una pausa breve, generalmente, para indicar detalles. Se usa en los siguientes casos:</a:t>
            </a:r>
            <a:r>
              <a:rPr lang="es-CL" sz="3300" dirty="0"/>
              <a:t/>
            </a:r>
            <a:br>
              <a:rPr lang="es-CL" sz="3300" dirty="0"/>
            </a:br>
            <a:r>
              <a:rPr lang="es-CL" sz="4500" dirty="0">
                <a:solidFill>
                  <a:schemeClr val="bg1"/>
                </a:solidFill>
              </a:rPr>
              <a:t/>
            </a:r>
            <a:br>
              <a:rPr lang="es-CL" sz="4500" dirty="0">
                <a:solidFill>
                  <a:schemeClr val="bg1"/>
                </a:solidFill>
              </a:rPr>
            </a:br>
            <a:r>
              <a:rPr lang="es-CL" sz="4500" dirty="0">
                <a:solidFill>
                  <a:schemeClr val="bg1"/>
                </a:solidFill>
              </a:rPr>
              <a:t/>
            </a:r>
            <a:br>
              <a:rPr lang="es-CL" sz="4500" dirty="0">
                <a:solidFill>
                  <a:schemeClr val="bg1"/>
                </a:solidFill>
              </a:rPr>
            </a:br>
            <a:r>
              <a:rPr lang="es-CL" sz="4500" dirty="0" smtClean="0">
                <a:solidFill>
                  <a:schemeClr val="bg1"/>
                </a:solidFill>
              </a:rPr>
              <a:t>1</a:t>
            </a:r>
            <a:r>
              <a:rPr lang="es-CL" sz="4500" dirty="0">
                <a:solidFill>
                  <a:schemeClr val="bg1"/>
                </a:solidFill>
              </a:rPr>
              <a:t>.-  Para enumerar elementos en una oración. Ejemplo: “</a:t>
            </a:r>
            <a:r>
              <a:rPr lang="es-CL" sz="4500" dirty="0">
                <a:solidFill>
                  <a:srgbClr val="C00000"/>
                </a:solidFill>
              </a:rPr>
              <a:t>Los montes y los vientos, las selvas, los ríos, los mares y volcanes</a:t>
            </a:r>
            <a:r>
              <a:rPr lang="es-CL" sz="4500" dirty="0">
                <a:solidFill>
                  <a:schemeClr val="bg1"/>
                </a:solidFill>
              </a:rPr>
              <a:t>”.</a:t>
            </a:r>
            <a:r>
              <a:rPr lang="es-CL" sz="4500" dirty="0"/>
              <a:t> </a:t>
            </a:r>
          </a:p>
          <a:p>
            <a:pPr marL="0" indent="0">
              <a:buNone/>
            </a:pPr>
            <a:r>
              <a:rPr lang="es-CL" sz="4500" dirty="0" smtClean="0">
                <a:solidFill>
                  <a:schemeClr val="bg1"/>
                </a:solidFill>
              </a:rPr>
              <a:t>2</a:t>
            </a:r>
            <a:r>
              <a:rPr lang="es-CL" sz="4500" dirty="0">
                <a:solidFill>
                  <a:schemeClr val="bg1"/>
                </a:solidFill>
              </a:rPr>
              <a:t>.- Para interrumpir la oración e interponer datos explicativos. Ejemplo: “</a:t>
            </a:r>
            <a:r>
              <a:rPr lang="es-CL" sz="4500" dirty="0">
                <a:solidFill>
                  <a:srgbClr val="C00000"/>
                </a:solidFill>
              </a:rPr>
              <a:t>No es conveniente, con este calor, hacer el viaje</a:t>
            </a:r>
            <a:r>
              <a:rPr lang="es-CL" sz="4500" dirty="0">
                <a:solidFill>
                  <a:schemeClr val="bg1"/>
                </a:solidFill>
              </a:rPr>
              <a:t>”.</a:t>
            </a:r>
            <a:r>
              <a:rPr lang="es-CL" sz="4500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s-CL" sz="4500" dirty="0" smtClean="0">
                <a:solidFill>
                  <a:schemeClr val="bg1"/>
                </a:solidFill>
              </a:rPr>
              <a:t>3</a:t>
            </a:r>
            <a:r>
              <a:rPr lang="es-CL" sz="4500" dirty="0">
                <a:solidFill>
                  <a:schemeClr val="bg1"/>
                </a:solidFill>
              </a:rPr>
              <a:t>.- Para llamar o invocar a alguien. Ejemplo: “</a:t>
            </a:r>
            <a:r>
              <a:rPr lang="es-CL" sz="4500" dirty="0">
                <a:solidFill>
                  <a:srgbClr val="C00000"/>
                </a:solidFill>
              </a:rPr>
              <a:t>Escucha lo que te digo, Pablo, no seas tan conversador</a:t>
            </a:r>
            <a:r>
              <a:rPr lang="es-CL" sz="4500" dirty="0">
                <a:solidFill>
                  <a:schemeClr val="bg1"/>
                </a:solidFill>
              </a:rPr>
              <a:t>”. </a:t>
            </a:r>
            <a:br>
              <a:rPr lang="es-CL" sz="4500" dirty="0">
                <a:solidFill>
                  <a:schemeClr val="bg1"/>
                </a:solidFill>
              </a:rPr>
            </a:br>
            <a:endParaRPr lang="es-CL" sz="45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CL" sz="4500" dirty="0" smtClean="0">
                <a:solidFill>
                  <a:schemeClr val="bg1"/>
                </a:solidFill>
              </a:rPr>
              <a:t>4</a:t>
            </a:r>
            <a:r>
              <a:rPr lang="es-CL" sz="4500" dirty="0">
                <a:solidFill>
                  <a:schemeClr val="bg1"/>
                </a:solidFill>
              </a:rPr>
              <a:t>.- Para no repetir un verbo. Ejemplo: “</a:t>
            </a:r>
            <a:r>
              <a:rPr lang="es-CL" sz="4500" dirty="0">
                <a:solidFill>
                  <a:srgbClr val="C00000"/>
                </a:solidFill>
              </a:rPr>
              <a:t>Yo no tengo posibilidades, tú sí”, “Él almuerza a las doce, yo a la una</a:t>
            </a:r>
            <a:r>
              <a:rPr lang="es-CL" sz="4500" dirty="0">
                <a:solidFill>
                  <a:schemeClr val="bg1"/>
                </a:solidFill>
              </a:rPr>
              <a:t>” </a:t>
            </a:r>
            <a:br>
              <a:rPr lang="es-CL" sz="4500" dirty="0">
                <a:solidFill>
                  <a:schemeClr val="bg1"/>
                </a:solidFill>
              </a:rPr>
            </a:br>
            <a:endParaRPr lang="es-CL" sz="45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CL" sz="4500" dirty="0" smtClean="0">
                <a:solidFill>
                  <a:schemeClr val="bg1"/>
                </a:solidFill>
              </a:rPr>
              <a:t>5.- Para introducir las siguientes expresiones: Por último, finalmente, en efecto, pero, sin embargo, en fin, sin duda, pues, etcétera. Ejemplo: “</a:t>
            </a:r>
            <a:r>
              <a:rPr lang="es-CL" sz="4500" dirty="0" smtClean="0">
                <a:solidFill>
                  <a:srgbClr val="C00000"/>
                </a:solidFill>
              </a:rPr>
              <a:t>Tienen buenas notas, sin embargo, no son buenos estudiante</a:t>
            </a:r>
            <a:r>
              <a:rPr lang="es-CL" sz="4500" dirty="0" smtClean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es-CL" sz="4500" dirty="0" smtClean="0">
                <a:solidFill>
                  <a:schemeClr val="bg1"/>
                </a:solidFill>
              </a:rPr>
              <a:t>” </a:t>
            </a:r>
            <a:r>
              <a:rPr lang="es-CL" sz="2600" dirty="0" smtClean="0"/>
              <a:t/>
            </a:r>
            <a:br>
              <a:rPr lang="es-CL" sz="2600" dirty="0" smtClean="0"/>
            </a:br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47416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8EEF0C7-14E6-407C-9616-B1C97236E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4" y="0"/>
            <a:ext cx="10003237" cy="1252275"/>
          </a:xfrm>
        </p:spPr>
        <p:txBody>
          <a:bodyPr/>
          <a:lstStyle/>
          <a:p>
            <a:r>
              <a:rPr lang="es-CL" dirty="0"/>
              <a:t>Punto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9457ED1-3B19-4065-B204-3698ECBB9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36073"/>
            <a:ext cx="12192000" cy="5721927"/>
          </a:xfrm>
        </p:spPr>
        <p:txBody>
          <a:bodyPr>
            <a:normAutofit fontScale="92500"/>
          </a:bodyPr>
          <a:lstStyle/>
          <a:p>
            <a:r>
              <a:rPr lang="es-CL" sz="3200" dirty="0"/>
              <a:t>Expresa una pausa más extensa que la coma, y sirve para terminar una frase con sentido completo. Existen tres tipos de puntos: </a:t>
            </a:r>
          </a:p>
          <a:p>
            <a:pPr algn="just"/>
            <a:r>
              <a:rPr lang="es-CL" sz="3500" dirty="0">
                <a:solidFill>
                  <a:srgbClr val="FFFF00"/>
                </a:solidFill>
              </a:rPr>
              <a:t>Punto y seguido</a:t>
            </a:r>
            <a:r>
              <a:rPr lang="es-CL" sz="3500" dirty="0"/>
              <a:t>: Se usa cuando terminamos una oración referida a un  concepto de un tema y luego seguimos razonando sobre el mismo tema.</a:t>
            </a:r>
            <a:br>
              <a:rPr lang="es-CL" sz="3500" dirty="0"/>
            </a:br>
            <a:r>
              <a:rPr lang="es-CL" sz="3500" dirty="0" smtClean="0"/>
              <a:t>* </a:t>
            </a:r>
            <a:r>
              <a:rPr lang="es-CL" sz="3500" dirty="0" smtClean="0">
                <a:solidFill>
                  <a:srgbClr val="FFFF00"/>
                </a:solidFill>
              </a:rPr>
              <a:t>Punto </a:t>
            </a:r>
            <a:r>
              <a:rPr lang="es-CL" sz="3500" dirty="0">
                <a:solidFill>
                  <a:srgbClr val="FFFF00"/>
                </a:solidFill>
              </a:rPr>
              <a:t>y aparte</a:t>
            </a:r>
            <a:r>
              <a:rPr lang="es-CL" sz="3500" dirty="0"/>
              <a:t>: Indica que ha terminado un párrafo. Puede ser porque el nuevo párrafo trata sobre un asunto diferente a lo tratado anteriormente, o porque se tratará un aspecto diverso del mismo tema. </a:t>
            </a:r>
          </a:p>
          <a:p>
            <a:r>
              <a:rPr lang="es-CL" sz="3500" dirty="0">
                <a:solidFill>
                  <a:srgbClr val="FFFF00"/>
                </a:solidFill>
              </a:rPr>
              <a:t>Punto final</a:t>
            </a:r>
            <a:r>
              <a:rPr lang="es-CL" sz="3500" dirty="0"/>
              <a:t>: Se usa para finalizar por completo un texto, es decir, es el punto que cierra y pone término al mensaje. </a:t>
            </a:r>
          </a:p>
        </p:txBody>
      </p:sp>
    </p:spTree>
    <p:extLst>
      <p:ext uri="{BB962C8B-B14F-4D97-AF65-F5344CB8AC3E}">
        <p14:creationId xmlns:p14="http://schemas.microsoft.com/office/powerpoint/2010/main" val="2866204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104F66-E288-47D9-9356-44EDFBF3A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LOS DOS PUNTOS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871C80B-46DA-4A74-9BBB-BA17FB410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528" y="1981200"/>
            <a:ext cx="11720944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2800" dirty="0">
                <a:solidFill>
                  <a:schemeClr val="bg1"/>
                </a:solidFill>
              </a:rPr>
              <a:t>Sirven para resaltar lo que sigue a continuación. Se usa en los siguientes casos: </a:t>
            </a:r>
            <a:endParaRPr lang="es-CL" sz="3200" dirty="0">
              <a:solidFill>
                <a:schemeClr val="bg1"/>
              </a:solidFill>
            </a:endParaRPr>
          </a:p>
          <a:p>
            <a:r>
              <a:rPr lang="es-CL" sz="3200" dirty="0">
                <a:solidFill>
                  <a:schemeClr val="bg1"/>
                </a:solidFill>
              </a:rPr>
              <a:t>En el encabezamiento de las cartas. Ejemplo: </a:t>
            </a:r>
            <a:r>
              <a:rPr lang="es-CL" sz="3200" dirty="0"/>
              <a:t>“</a:t>
            </a:r>
            <a:r>
              <a:rPr lang="es-CL" sz="3200" dirty="0">
                <a:solidFill>
                  <a:schemeClr val="bg1"/>
                </a:solidFill>
              </a:rPr>
              <a:t>Querido amigo</a:t>
            </a:r>
            <a:r>
              <a:rPr lang="es-CL" sz="3200" dirty="0">
                <a:solidFill>
                  <a:srgbClr val="FFFF00"/>
                </a:solidFill>
              </a:rPr>
              <a:t>:</a:t>
            </a:r>
            <a:r>
              <a:rPr lang="es-CL" sz="3200" dirty="0"/>
              <a:t>”, “</a:t>
            </a:r>
            <a:r>
              <a:rPr lang="es-CL" sz="3200" dirty="0">
                <a:solidFill>
                  <a:schemeClr val="bg1"/>
                </a:solidFill>
              </a:rPr>
              <a:t>Sr. Director</a:t>
            </a:r>
            <a:r>
              <a:rPr lang="es-CL" sz="3200" dirty="0">
                <a:solidFill>
                  <a:srgbClr val="FFFF00"/>
                </a:solidFill>
              </a:rPr>
              <a:t>:</a:t>
            </a:r>
            <a:r>
              <a:rPr lang="es-CL" sz="3200" dirty="0"/>
              <a:t>”</a:t>
            </a:r>
          </a:p>
          <a:p>
            <a:r>
              <a:rPr lang="es-CL" sz="3200" dirty="0">
                <a:solidFill>
                  <a:schemeClr val="bg1"/>
                </a:solidFill>
              </a:rPr>
              <a:t>En el saludo al comienzo de un discurso. Ejemplo: “Señoras y Señores</a:t>
            </a:r>
            <a:r>
              <a:rPr lang="es-CL" sz="3200" dirty="0">
                <a:solidFill>
                  <a:srgbClr val="FFFF00"/>
                </a:solidFill>
              </a:rPr>
              <a:t>:</a:t>
            </a:r>
            <a:r>
              <a:rPr lang="es-CL" sz="3200" dirty="0">
                <a:solidFill>
                  <a:schemeClr val="bg1"/>
                </a:solidFill>
              </a:rPr>
              <a:t>” </a:t>
            </a:r>
          </a:p>
          <a:p>
            <a:r>
              <a:rPr lang="es-CL" sz="3200" dirty="0">
                <a:solidFill>
                  <a:schemeClr val="bg1"/>
                </a:solidFill>
              </a:rPr>
              <a:t>Para iniciar una numeración de elementos: “Podríamos visitar</a:t>
            </a:r>
            <a:r>
              <a:rPr lang="es-CL" sz="3200" dirty="0">
                <a:solidFill>
                  <a:srgbClr val="FFFF00"/>
                </a:solidFill>
              </a:rPr>
              <a:t>: </a:t>
            </a:r>
            <a:r>
              <a:rPr lang="es-CL" sz="3200" dirty="0">
                <a:solidFill>
                  <a:schemeClr val="bg1"/>
                </a:solidFill>
              </a:rPr>
              <a:t>Cali, Medellín, La Paz, Santiago, Valparaíso y Tacna”. </a:t>
            </a:r>
          </a:p>
          <a:p>
            <a:r>
              <a:rPr lang="es-CL" sz="3200" dirty="0">
                <a:solidFill>
                  <a:schemeClr val="bg1"/>
                </a:solidFill>
              </a:rPr>
              <a:t>Para reproducir o citar lo que otros dijeron. Ejemplo: “Tal como dijo Homero Simpson</a:t>
            </a:r>
            <a:r>
              <a:rPr lang="es-CL" sz="3200" dirty="0">
                <a:solidFill>
                  <a:srgbClr val="FFFF00"/>
                </a:solidFill>
              </a:rPr>
              <a:t>:</a:t>
            </a:r>
            <a:r>
              <a:rPr lang="es-CL" sz="3200" dirty="0">
                <a:solidFill>
                  <a:schemeClr val="bg1"/>
                </a:solidFill>
              </a:rPr>
              <a:t> ‘A la grande le puse cuca’”. </a:t>
            </a:r>
          </a:p>
        </p:txBody>
      </p:sp>
    </p:spTree>
    <p:extLst>
      <p:ext uri="{BB962C8B-B14F-4D97-AF65-F5344CB8AC3E}">
        <p14:creationId xmlns:p14="http://schemas.microsoft.com/office/powerpoint/2010/main" val="3535786725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262</TotalTime>
  <Words>530</Words>
  <Application>Microsoft Office PowerPoint</Application>
  <PresentationFormat>Panorámica</PresentationFormat>
  <Paragraphs>57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Trebuchet MS</vt:lpstr>
      <vt:lpstr>Berlín</vt:lpstr>
      <vt:lpstr>ORTOGRAFÍA PUNTUAL </vt:lpstr>
      <vt:lpstr>OBJETIVO: COMPRENDER Y APLICAR LAS REGLAS BÁSICAS DE LA ORTOGRAFÍA PUNTUAL  </vt:lpstr>
      <vt:lpstr>¿QUÉ SABEMOS SOBRE LA ORTOGRAFÍA PUNTUAL?</vt:lpstr>
      <vt:lpstr>LA ORTOGRAFÍA PUNTUAL</vt:lpstr>
      <vt:lpstr>LOS SIGNOS DE PUNTUACIÓN:</vt:lpstr>
      <vt:lpstr>Presentación de PowerPoint</vt:lpstr>
      <vt:lpstr>Coma </vt:lpstr>
      <vt:lpstr>Punto</vt:lpstr>
      <vt:lpstr>LOS DOS PUNTOS </vt:lpstr>
      <vt:lpstr>Signos de paréntesis, exclamaciones e interrogaciones:  </vt:lpstr>
      <vt:lpstr>BENEFICIOS DE TENER Y APLICAR ORTOGRAFÍA </vt:lpstr>
      <vt:lpstr>Presentación de PowerPoint</vt:lpstr>
      <vt:lpstr>Presentación de PowerPoint</vt:lpstr>
      <vt:lpstr>Actividad: Debes reconocer qué signo de puntuación falta en las siguientes oraciones: </vt:lpstr>
      <vt:lpstr>¿Cuál de los siguientes enunciados está bien puntuado?: </vt:lpstr>
      <vt:lpstr>¿Cuál de los siguientes enunciados está bien puntuado?: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ORTOGRAFÍA PUNTUAL </dc:title>
  <dc:creator>Diego Ríos Fernández</dc:creator>
  <cp:lastModifiedBy>diego rios fernandez</cp:lastModifiedBy>
  <cp:revision>53</cp:revision>
  <dcterms:created xsi:type="dcterms:W3CDTF">2018-05-03T19:55:16Z</dcterms:created>
  <dcterms:modified xsi:type="dcterms:W3CDTF">2020-03-24T22:21:42Z</dcterms:modified>
</cp:coreProperties>
</file>