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9481-DE39-4AED-922F-2B4CD30B2D86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2E48-5EB8-45BF-87EA-54EB1FD607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84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s-ES_tradnl" altLang="es-CL"/>
              <a:t>Inicio U3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249A3-4BF0-43A2-B779-1882DAC8E77A}" type="slidenum">
              <a:rPr lang="es-ES_tradnl" altLang="es-CL"/>
              <a:pPr/>
              <a:t>3</a:t>
            </a:fld>
            <a:endParaRPr lang="es-ES_tradnl" altLang="es-C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4241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s-ES_tradnl" altLang="es-CL"/>
              <a:t>Inicio U3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249A3-4BF0-43A2-B779-1882DAC8E77A}" type="slidenum">
              <a:rPr lang="es-ES_tradnl" altLang="es-CL"/>
              <a:pPr/>
              <a:t>4</a:t>
            </a:fld>
            <a:endParaRPr lang="es-ES_tradnl" altLang="es-C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5696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s-ES_tradnl" altLang="es-CL"/>
              <a:t>Inicio U3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FEF1B-5755-43CE-8D83-2C232476AB65}" type="slidenum">
              <a:rPr lang="es-ES_tradnl" altLang="es-CL"/>
              <a:pPr/>
              <a:t>5</a:t>
            </a:fld>
            <a:endParaRPr lang="es-ES_tradnl" altLang="es-CL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2549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9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35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2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42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8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7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1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25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3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10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0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66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3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30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9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45D0B4-DF7E-4784-A85C-31B1476A80DE}" type="datetimeFigureOut">
              <a:rPr lang="es-MX" smtClean="0"/>
              <a:t>24/03/2020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F46070-4BC1-4C23-ADA0-B4740CF33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6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73498" y="1017431"/>
            <a:ext cx="7778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/>
              <a:t>Bienvenido a… “Yo  aprendo en casa”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val="821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2" y="608644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Multiplicación de Potencias de Igual Base.</a:t>
            </a:r>
            <a:endParaRPr lang="es-E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803252" y="1606467"/>
                <a:ext cx="7668344" cy="3911463"/>
              </a:xfrm>
            </p:spPr>
            <p:txBody>
              <a:bodyPr>
                <a:normAutofit fontScale="92500"/>
              </a:bodyPr>
              <a:lstStyle/>
              <a:p>
                <a:r>
                  <a:rPr lang="es-ES" dirty="0" smtClean="0"/>
                  <a:t>Para multiplicar potencias de 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igual base</a:t>
                </a:r>
                <a:r>
                  <a:rPr lang="es-ES" dirty="0" smtClean="0"/>
                  <a:t>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sumar los exponentes</a:t>
                </a:r>
                <a:r>
                  <a:rPr lang="es-E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s-ES" sz="3200" dirty="0" smtClean="0">
                    <a:solidFill>
                      <a:srgbClr val="0070C0"/>
                    </a:solidFill>
                  </a:rPr>
                  <a:t>Ejemplos:</a:t>
                </a:r>
                <a:endParaRPr lang="es-ES" sz="3200" dirty="0">
                  <a:solidFill>
                    <a:srgbClr val="0070C0"/>
                  </a:solidFill>
                </a:endParaRPr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3252" y="1606467"/>
                <a:ext cx="7668344" cy="3911463"/>
              </a:xfrm>
              <a:blipFill rotWithShape="0">
                <a:blip r:embed="rId2"/>
                <a:stretch>
                  <a:fillRect l="-1908" t="-218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8" y="3327180"/>
            <a:ext cx="2162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2" y="608644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División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de Potencias de Igual Base.</a:t>
            </a:r>
            <a:endParaRPr lang="es-E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803252" y="1606467"/>
                <a:ext cx="7668344" cy="39114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Para dividir potencias de 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igual base</a:t>
                </a:r>
                <a:r>
                  <a:rPr lang="es-ES" dirty="0" smtClean="0"/>
                  <a:t>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restan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los exponentes</a:t>
                </a:r>
                <a:r>
                  <a:rPr lang="es-E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s-ES" sz="3200" dirty="0" smtClean="0">
                    <a:solidFill>
                      <a:srgbClr val="0070C0"/>
                    </a:solidFill>
                  </a:rPr>
                  <a:t>Ejemplos:</a:t>
                </a:r>
                <a:endParaRPr lang="es-ES" sz="3200" dirty="0">
                  <a:solidFill>
                    <a:srgbClr val="0070C0"/>
                  </a:solidFill>
                </a:endParaRPr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MX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MX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s-E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−−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s-E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s-E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3252" y="1606467"/>
                <a:ext cx="7668344" cy="3911463"/>
              </a:xfrm>
              <a:blipFill rotWithShape="0">
                <a:blip r:embed="rId2"/>
                <a:stretch>
                  <a:fillRect l="-2067" t="-34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8" y="3327180"/>
            <a:ext cx="2162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76530" y="1918952"/>
            <a:ext cx="8384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Ya recordaste ????</a:t>
            </a:r>
          </a:p>
          <a:p>
            <a:r>
              <a:rPr lang="es-MX" sz="6000" dirty="0" smtClean="0"/>
              <a:t>Ahora a resolver tu guía…</a:t>
            </a:r>
          </a:p>
          <a:p>
            <a:r>
              <a:rPr lang="es-MX" sz="6000" dirty="0" smtClean="0"/>
              <a:t>Tu Puedes!!!!!</a:t>
            </a:r>
            <a:endParaRPr lang="es-MX" sz="6000" dirty="0"/>
          </a:p>
        </p:txBody>
      </p:sp>
      <p:pic>
        <p:nvPicPr>
          <p:cNvPr id="3" name="Picture 2" descr="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68" y="728327"/>
            <a:ext cx="1943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6681" y="1313645"/>
            <a:ext cx="77788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/>
              <a:t>El contenido a reforzar es Potencias</a:t>
            </a:r>
            <a:endParaRPr lang="es-MX" sz="8800" dirty="0"/>
          </a:p>
        </p:txBody>
      </p:sp>
    </p:spTree>
    <p:extLst>
      <p:ext uri="{BB962C8B-B14F-4D97-AF65-F5344CB8AC3E}">
        <p14:creationId xmlns:p14="http://schemas.microsoft.com/office/powerpoint/2010/main" val="3617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4939027" y="1500101"/>
            <a:ext cx="5194902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/>
              <a:t>Exponente</a:t>
            </a:r>
          </a:p>
        </p:txBody>
      </p:sp>
      <p:graphicFrame>
        <p:nvGraphicFramePr>
          <p:cNvPr id="2179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33822"/>
              </p:ext>
            </p:extLst>
          </p:nvPr>
        </p:nvGraphicFramePr>
        <p:xfrm>
          <a:off x="2482728" y="1845826"/>
          <a:ext cx="745976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cuación" r:id="rId4" imgW="1041120" imgH="203040" progId="Equation.3">
                  <p:embed/>
                </p:oleObj>
              </mc:Choice>
              <mc:Fallback>
                <p:oleObj name="Ecuación" r:id="rId4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728" y="1845826"/>
                        <a:ext cx="7459763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6558074" y="3014109"/>
            <a:ext cx="1352886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 smtClean="0"/>
              <a:t>“n” veces</a:t>
            </a:r>
            <a:endParaRPr lang="es-ES_tradnl" altLang="es-CL" sz="2160" dirty="0"/>
          </a:p>
        </p:txBody>
      </p:sp>
      <p:sp>
        <p:nvSpPr>
          <p:cNvPr id="2181" name="Text Box 133"/>
          <p:cNvSpPr txBox="1">
            <a:spLocks noChangeArrowheads="1"/>
          </p:cNvSpPr>
          <p:nvPr/>
        </p:nvSpPr>
        <p:spPr bwMode="auto">
          <a:xfrm>
            <a:off x="2341577" y="1718097"/>
            <a:ext cx="2597450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/>
              <a:t>Base</a:t>
            </a: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2654410" y="2129062"/>
            <a:ext cx="0" cy="452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H="1">
            <a:off x="3580327" y="1804434"/>
            <a:ext cx="1358700" cy="324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2654410" y="3759739"/>
            <a:ext cx="9739157" cy="24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 smtClean="0"/>
              <a:t>La expresión </a:t>
            </a:r>
            <a:r>
              <a:rPr lang="es-ES_tradnl" altLang="es-CL" sz="2160" dirty="0" err="1" smtClean="0"/>
              <a:t>a</a:t>
            </a:r>
            <a:r>
              <a:rPr lang="es-ES_tradnl" altLang="es-CL" sz="2160" baseline="30000" dirty="0" err="1" smtClean="0"/>
              <a:t>n</a:t>
            </a:r>
            <a:r>
              <a:rPr lang="es-ES_tradnl" altLang="es-CL" sz="2160" baseline="30000" dirty="0" smtClean="0"/>
              <a:t>   </a:t>
            </a:r>
            <a:r>
              <a:rPr lang="es-ES_tradnl" altLang="es-CL" sz="2160" dirty="0" smtClean="0"/>
              <a:t>se llama potencia n-</a:t>
            </a:r>
            <a:r>
              <a:rPr lang="es-ES_tradnl" altLang="es-CL" sz="2160" dirty="0" err="1" smtClean="0"/>
              <a:t>ésima</a:t>
            </a:r>
            <a:r>
              <a:rPr lang="es-ES_tradnl" altLang="es-CL" sz="2160" dirty="0" smtClean="0"/>
              <a:t> de a.</a:t>
            </a:r>
          </a:p>
          <a:p>
            <a:pPr>
              <a:spcBef>
                <a:spcPct val="50000"/>
              </a:spcBef>
            </a:pPr>
            <a:r>
              <a:rPr lang="es-ES_tradnl" altLang="es-CL" sz="2160" dirty="0" smtClean="0"/>
              <a:t>“</a:t>
            </a:r>
            <a:r>
              <a:rPr lang="es-ES_tradnl" altLang="es-CL" sz="2160" dirty="0" smtClean="0">
                <a:solidFill>
                  <a:srgbClr val="FF0000"/>
                </a:solidFill>
              </a:rPr>
              <a:t>a</a:t>
            </a:r>
            <a:r>
              <a:rPr lang="es-ES_tradnl" altLang="es-CL" sz="2160" dirty="0" smtClean="0"/>
              <a:t>” es la base de la potencia , a </a:t>
            </a:r>
            <a:r>
              <a:rPr lang="el-GR" altLang="es-CL" sz="2160" dirty="0" smtClean="0"/>
              <a:t>ϵ</a:t>
            </a:r>
            <a:r>
              <a:rPr lang="es-MX" altLang="es-CL" sz="2160" dirty="0" smtClean="0"/>
              <a:t> R  (R: números  reales)</a:t>
            </a:r>
          </a:p>
          <a:p>
            <a:pPr>
              <a:spcBef>
                <a:spcPct val="50000"/>
              </a:spcBef>
            </a:pPr>
            <a:r>
              <a:rPr lang="es-ES_tradnl" altLang="es-CL" sz="2160" dirty="0" smtClean="0"/>
              <a:t>“</a:t>
            </a:r>
            <a:r>
              <a:rPr lang="es-ES_tradnl" altLang="es-CL" sz="2160" dirty="0">
                <a:solidFill>
                  <a:srgbClr val="FF0000"/>
                </a:solidFill>
              </a:rPr>
              <a:t>n</a:t>
            </a:r>
            <a:r>
              <a:rPr lang="es-ES_tradnl" altLang="es-CL" sz="2160" dirty="0" smtClean="0"/>
              <a:t>” es el exponente de la potencia , n </a:t>
            </a:r>
            <a:r>
              <a:rPr lang="el-GR" altLang="es-CL" sz="2160" dirty="0" smtClean="0"/>
              <a:t>ϵ</a:t>
            </a:r>
            <a:r>
              <a:rPr lang="es-MX" altLang="es-CL" sz="2160" dirty="0" smtClean="0"/>
              <a:t> Z  (Z: números enteros)</a:t>
            </a:r>
          </a:p>
          <a:p>
            <a:pPr>
              <a:spcBef>
                <a:spcPct val="50000"/>
              </a:spcBef>
            </a:pPr>
            <a:endParaRPr lang="es-ES_tradnl" altLang="es-CL" sz="2160" dirty="0"/>
          </a:p>
          <a:p>
            <a:pPr>
              <a:spcBef>
                <a:spcPct val="50000"/>
              </a:spcBef>
            </a:pPr>
            <a:endParaRPr lang="es-ES_tradnl" altLang="es-CL" sz="2160" dirty="0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1939925" y="224318"/>
            <a:ext cx="7476565" cy="92342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5400" b="1" dirty="0" smtClean="0">
                <a:latin typeface="Cooper Black" panose="0208090404030B020404" pitchFamily="18" charset="0"/>
              </a:rPr>
              <a:t>POTENCIAS</a:t>
            </a:r>
            <a:endParaRPr lang="es-ES_tradnl" altLang="es-CL" sz="5400" b="1" dirty="0">
              <a:latin typeface="Cooper Black" panose="0208090404030B020404" pitchFamily="18" charset="0"/>
            </a:endParaRPr>
          </a:p>
        </p:txBody>
      </p:sp>
      <p:pic>
        <p:nvPicPr>
          <p:cNvPr id="2200" name="Picture 152" descr="Gifs animados de anima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10" y="565219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errar llave 1"/>
          <p:cNvSpPr/>
          <p:nvPr/>
        </p:nvSpPr>
        <p:spPr>
          <a:xfrm rot="5400000">
            <a:off x="6905211" y="400620"/>
            <a:ext cx="317297" cy="5087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1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944E-6 3.13725E-6 L 1.78944E-6 -0.262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3148E-6 L 0.51146 -0.054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2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8" grpId="0"/>
      <p:bldP spid="2180" grpId="0"/>
      <p:bldP spid="2181" grpId="0"/>
      <p:bldP spid="2182" grpId="0" animBg="1"/>
      <p:bldP spid="2183" grpId="0" animBg="1"/>
      <p:bldP spid="2185" grpId="0"/>
      <p:bldP spid="2187" grpId="0" animBg="1"/>
      <p:bldP spid="2187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3459823" y="1796515"/>
            <a:ext cx="5194902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/>
              <a:t>Exponente</a:t>
            </a:r>
          </a:p>
        </p:txBody>
      </p:sp>
      <p:graphicFrame>
        <p:nvGraphicFramePr>
          <p:cNvPr id="2179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72504"/>
              </p:ext>
            </p:extLst>
          </p:nvPr>
        </p:nvGraphicFramePr>
        <p:xfrm>
          <a:off x="2396758" y="2713139"/>
          <a:ext cx="7004819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cuación" r:id="rId4" imgW="1028520" imgH="203040" progId="Equation.3">
                  <p:embed/>
                </p:oleObj>
              </mc:Choice>
              <mc:Fallback>
                <p:oleObj name="Ecuación" r:id="rId4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758" y="2713139"/>
                        <a:ext cx="7004819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7622627" y="2314499"/>
            <a:ext cx="2648909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/>
              <a:t>Valor de la potencia</a:t>
            </a:r>
          </a:p>
        </p:txBody>
      </p:sp>
      <p:sp>
        <p:nvSpPr>
          <p:cNvPr id="2181" name="Text Box 133"/>
          <p:cNvSpPr txBox="1">
            <a:spLocks noChangeArrowheads="1"/>
          </p:cNvSpPr>
          <p:nvPr/>
        </p:nvSpPr>
        <p:spPr bwMode="auto">
          <a:xfrm>
            <a:off x="2240924" y="2351452"/>
            <a:ext cx="3390142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 smtClean="0"/>
              <a:t>Base</a:t>
            </a:r>
            <a:endParaRPr lang="es-ES_tradnl" altLang="es-CL" sz="2160" dirty="0"/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2640168" y="2713139"/>
            <a:ext cx="129377" cy="330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sp>
        <p:nvSpPr>
          <p:cNvPr id="2183" name="Line 135"/>
          <p:cNvSpPr>
            <a:spLocks noChangeShapeType="1"/>
          </p:cNvSpPr>
          <p:nvPr/>
        </p:nvSpPr>
        <p:spPr bwMode="auto">
          <a:xfrm flipH="1">
            <a:off x="3459822" y="2448600"/>
            <a:ext cx="590489" cy="457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 flipH="1">
            <a:off x="8512429" y="2713139"/>
            <a:ext cx="258084" cy="2125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3581615" y="4215928"/>
            <a:ext cx="7870433" cy="92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2160" dirty="0"/>
              <a:t>Se lee “tres elevado a cuatro es ochenta y uno”</a:t>
            </a:r>
          </a:p>
          <a:p>
            <a:pPr>
              <a:spcBef>
                <a:spcPct val="50000"/>
              </a:spcBef>
            </a:pPr>
            <a:endParaRPr lang="es-ES_tradnl" altLang="es-CL" sz="2160" dirty="0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2129300" y="819618"/>
            <a:ext cx="7476565" cy="92342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535" tIns="45768" rIns="91535" bIns="45768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5400" b="1" dirty="0" smtClean="0">
                <a:latin typeface="Cooper Black" panose="0208090404030B020404" pitchFamily="18" charset="0"/>
              </a:rPr>
              <a:t>ejemplo</a:t>
            </a:r>
            <a:endParaRPr lang="es-ES_tradnl" altLang="es-CL" sz="5400" b="1" dirty="0">
              <a:latin typeface="Cooper Black" panose="0208090404030B020404" pitchFamily="18" charset="0"/>
            </a:endParaRPr>
          </a:p>
        </p:txBody>
      </p:sp>
      <p:pic>
        <p:nvPicPr>
          <p:cNvPr id="2200" name="Picture 152" descr="Gifs animados de anima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10" y="565219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8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3148E-6 L 0.51146 -0.054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-2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8" grpId="0"/>
      <p:bldP spid="2180" grpId="0"/>
      <p:bldP spid="2181" grpId="0"/>
      <p:bldP spid="2182" grpId="0" animBg="1"/>
      <p:bldP spid="2183" grpId="0" animBg="1"/>
      <p:bldP spid="2184" grpId="0" animBg="1"/>
      <p:bldP spid="2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36443" y="697566"/>
            <a:ext cx="9971315" cy="16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535" tIns="45768" rIns="91535" bIns="45768">
            <a:spAutoFit/>
          </a:bodyPr>
          <a:lstStyle/>
          <a:p>
            <a:r>
              <a:rPr lang="es-ES_tradnl" altLang="es-CL" sz="3360" dirty="0"/>
              <a:t>Si el exponente de una potencia es un número natural, </a:t>
            </a:r>
            <a:r>
              <a:rPr lang="es-ES_tradnl" altLang="es-CL" sz="3360" b="1" dirty="0">
                <a:solidFill>
                  <a:srgbClr val="FF0000"/>
                </a:solidFill>
              </a:rPr>
              <a:t>significa</a:t>
            </a:r>
            <a:r>
              <a:rPr lang="es-ES_tradnl" altLang="es-CL" sz="3360" dirty="0"/>
              <a:t> </a:t>
            </a:r>
            <a:r>
              <a:rPr lang="es-ES_tradnl" altLang="es-CL" sz="3360" b="1" dirty="0">
                <a:solidFill>
                  <a:schemeClr val="accent6">
                    <a:lumMod val="75000"/>
                  </a:schemeClr>
                </a:solidFill>
              </a:rPr>
              <a:t>que la base de la potencia se multiplica por sí misma  </a:t>
            </a:r>
            <a:r>
              <a:rPr lang="es-ES_tradnl" altLang="es-CL" sz="3360" dirty="0">
                <a:solidFill>
                  <a:srgbClr val="FF3300"/>
                </a:solidFill>
              </a:rPr>
              <a:t>tantas veces como el exponente la indica.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09580" y="2794291"/>
            <a:ext cx="1012520" cy="42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535" tIns="45768" rIns="91535" bIns="45768">
            <a:spAutoFit/>
          </a:bodyPr>
          <a:lstStyle/>
          <a:p>
            <a:r>
              <a:rPr lang="es-ES_tradnl" altLang="es-CL" sz="2160" dirty="0"/>
              <a:t>5 </a:t>
            </a:r>
            <a:r>
              <a:rPr lang="es-ES_tradnl" altLang="es-CL" sz="2160" dirty="0"/>
              <a:t>veces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2812435" y="3256181"/>
            <a:ext cx="1936374" cy="950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35" tIns="45768" rIns="91535" bIns="45768"/>
          <a:lstStyle/>
          <a:p>
            <a:endParaRPr lang="es-CL" sz="2160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42" y="4120277"/>
            <a:ext cx="976122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errar llave 1"/>
          <p:cNvSpPr/>
          <p:nvPr/>
        </p:nvSpPr>
        <p:spPr>
          <a:xfrm rot="16200000">
            <a:off x="5267462" y="1531622"/>
            <a:ext cx="1171978" cy="472654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4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7" grpId="0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1474" y="1078109"/>
            <a:ext cx="85545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840" b="1" dirty="0"/>
              <a:t>Si la base </a:t>
            </a:r>
            <a:r>
              <a:rPr lang="es-CL" sz="384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s-CL" sz="3840" b="1" dirty="0"/>
              <a:t> </a:t>
            </a:r>
            <a:r>
              <a:rPr lang="es-CL" sz="384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decimal</a:t>
            </a:r>
            <a:r>
              <a:rPr lang="es-CL" sz="3840" b="1" dirty="0"/>
              <a:t> se desarrolla de la misma forma que ya sabemos.</a:t>
            </a:r>
            <a:endParaRPr lang="es-CL" sz="3840" b="1" dirty="0"/>
          </a:p>
        </p:txBody>
      </p:sp>
      <p:sp>
        <p:nvSpPr>
          <p:cNvPr id="3" name="2 Rectángulo"/>
          <p:cNvSpPr/>
          <p:nvPr/>
        </p:nvSpPr>
        <p:spPr>
          <a:xfrm>
            <a:off x="1861930" y="2793080"/>
            <a:ext cx="681148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320" dirty="0"/>
              <a:t>(0,2)</a:t>
            </a:r>
            <a:r>
              <a:rPr lang="es-CL" sz="4320" baseline="30000" dirty="0"/>
              <a:t>3</a:t>
            </a:r>
            <a:r>
              <a:rPr lang="es-CL" sz="4320" dirty="0"/>
              <a:t> = </a:t>
            </a:r>
            <a:r>
              <a:rPr lang="es-CL" sz="4320" b="1" dirty="0">
                <a:solidFill>
                  <a:srgbClr val="FF0000"/>
                </a:solidFill>
              </a:rPr>
              <a:t>0,2</a:t>
            </a:r>
            <a:r>
              <a:rPr lang="es-CL" sz="4320" dirty="0"/>
              <a:t> x </a:t>
            </a:r>
            <a:r>
              <a:rPr lang="es-CL" sz="4320" b="1" dirty="0">
                <a:solidFill>
                  <a:srgbClr val="009900"/>
                </a:solidFill>
              </a:rPr>
              <a:t>0,2</a:t>
            </a:r>
            <a:r>
              <a:rPr lang="es-CL" sz="4320" dirty="0"/>
              <a:t> x </a:t>
            </a:r>
            <a:r>
              <a:rPr lang="es-CL" sz="4320" b="1" dirty="0">
                <a:solidFill>
                  <a:srgbClr val="000099"/>
                </a:solidFill>
              </a:rPr>
              <a:t>0,2</a:t>
            </a:r>
            <a:r>
              <a:rPr lang="es-CL" sz="4320" dirty="0"/>
              <a:t> = 0,008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19854" y="4725144"/>
            <a:ext cx="854753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320" dirty="0"/>
              <a:t>(2,5)</a:t>
            </a:r>
            <a:r>
              <a:rPr lang="es-CL" sz="4320" baseline="30000" dirty="0"/>
              <a:t>4</a:t>
            </a:r>
            <a:r>
              <a:rPr lang="es-CL" sz="4320" dirty="0"/>
              <a:t> = </a:t>
            </a:r>
            <a:r>
              <a:rPr lang="es-CL" sz="4320" dirty="0">
                <a:solidFill>
                  <a:srgbClr val="000099"/>
                </a:solidFill>
              </a:rPr>
              <a:t>2,5</a:t>
            </a:r>
            <a:r>
              <a:rPr lang="es-CL" sz="4320" dirty="0"/>
              <a:t> x </a:t>
            </a:r>
            <a:r>
              <a:rPr lang="es-CL" sz="4320" dirty="0">
                <a:solidFill>
                  <a:srgbClr val="009900"/>
                </a:solidFill>
              </a:rPr>
              <a:t>2,5</a:t>
            </a:r>
            <a:r>
              <a:rPr lang="es-CL" sz="4320" dirty="0"/>
              <a:t> x </a:t>
            </a:r>
            <a:r>
              <a:rPr lang="es-CL" sz="4320" dirty="0">
                <a:solidFill>
                  <a:srgbClr val="FF3300"/>
                </a:solidFill>
              </a:rPr>
              <a:t>2,5</a:t>
            </a:r>
            <a:r>
              <a:rPr lang="es-CL" sz="4320" dirty="0"/>
              <a:t> x </a:t>
            </a:r>
            <a:r>
              <a:rPr lang="es-CL" sz="4320" dirty="0">
                <a:solidFill>
                  <a:srgbClr val="CC0099"/>
                </a:solidFill>
              </a:rPr>
              <a:t>2,5</a:t>
            </a:r>
            <a:r>
              <a:rPr lang="es-CL" sz="4320" dirty="0"/>
              <a:t> = 39,0625</a:t>
            </a:r>
          </a:p>
        </p:txBody>
      </p:sp>
    </p:spTree>
    <p:extLst>
      <p:ext uri="{BB962C8B-B14F-4D97-AF65-F5344CB8AC3E}">
        <p14:creationId xmlns:p14="http://schemas.microsoft.com/office/powerpoint/2010/main" val="20103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1843" y="1262129"/>
            <a:ext cx="5563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 smtClean="0"/>
              <a:t>Propiedades de las potencias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9896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6671" y="312430"/>
            <a:ext cx="10998558" cy="1303867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</a:rPr>
              <a:t>Potencias </a:t>
            </a:r>
            <a:r>
              <a:rPr lang="es-ES" sz="3200" b="1" dirty="0" smtClean="0">
                <a:solidFill>
                  <a:srgbClr val="0070C0"/>
                </a:solidFill>
              </a:rPr>
              <a:t>de </a:t>
            </a:r>
            <a:r>
              <a:rPr lang="es-ES" sz="3200" b="1" dirty="0" smtClean="0">
                <a:solidFill>
                  <a:srgbClr val="0070C0"/>
                </a:solidFill>
              </a:rPr>
              <a:t>Base Real y </a:t>
            </a:r>
            <a:r>
              <a:rPr lang="es-ES" sz="3600" b="1" dirty="0" smtClean="0">
                <a:solidFill>
                  <a:srgbClr val="0070C0"/>
                </a:solidFill>
              </a:rPr>
              <a:t>Exponente</a:t>
            </a:r>
            <a:r>
              <a:rPr lang="es-ES" sz="3200" b="1" dirty="0" smtClean="0">
                <a:solidFill>
                  <a:srgbClr val="0070C0"/>
                </a:solidFill>
              </a:rPr>
              <a:t> Cero o Entero Negativo.</a:t>
            </a:r>
            <a:endParaRPr lang="es-E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022083" y="1709499"/>
                <a:ext cx="7668344" cy="3911463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=1  </m:t>
                    </m:r>
                  </m:oMath>
                </a14:m>
                <a:r>
                  <a:rPr lang="es-ES" dirty="0" smtClean="0"/>
                  <a:t>Para todo valor de “a” con a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s-ES" dirty="0" smtClean="0"/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s-MX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s-MX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dirty="0"/>
                  <a:t>Para todo valor de “a” con 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≠0;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endParaRPr lang="es-ES" dirty="0"/>
              </a:p>
              <a:p>
                <a:pPr marL="0" indent="0" algn="just">
                  <a:buNone/>
                </a:pPr>
                <a:r>
                  <a:rPr lang="es-ES" sz="4500" b="1" dirty="0" smtClean="0">
                    <a:solidFill>
                      <a:srgbClr val="0070C0"/>
                    </a:solidFill>
                  </a:rPr>
                  <a:t>Ejempl</a:t>
                </a:r>
                <a:r>
                  <a:rPr lang="es-ES" sz="4500" b="1" dirty="0" smtClean="0">
                    <a:solidFill>
                      <a:srgbClr val="0070C0"/>
                    </a:solidFill>
                  </a:rPr>
                  <a:t>os </a:t>
                </a:r>
                <a:r>
                  <a:rPr lang="es-ES" dirty="0" smtClean="0"/>
                  <a:t>   </a:t>
                </a:r>
                <a14:m>
                  <m:oMath xmlns:m="http://schemas.openxmlformats.org/officeDocument/2006/math">
                    <m:r>
                      <a:rPr lang="es-ES" sz="4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MX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s-ES" sz="4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s-ES" sz="4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MX" sz="4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e>
                      <m:sup/>
                    </m:sSup>
                  </m:oMath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s-E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MX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  <m:sup/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4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s-MX" sz="4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𝟏𝟐𝟓</m:t>
                          </m:r>
                        </m:num>
                        <m:den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2083" y="1709499"/>
                <a:ext cx="7668344" cy="3911463"/>
              </a:xfrm>
              <a:blipFill rotWithShape="0">
                <a:blip r:embed="rId2"/>
                <a:stretch>
                  <a:fillRect l="-1669" t="-20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8" y="3327180"/>
            <a:ext cx="2162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7977" y="302600"/>
            <a:ext cx="9601196" cy="1303867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Potencia de </a:t>
            </a:r>
            <a:r>
              <a:rPr lang="es-ES" dirty="0" smtClean="0">
                <a:solidFill>
                  <a:srgbClr val="0070C0"/>
                </a:solidFill>
              </a:rPr>
              <a:t>Otra </a:t>
            </a:r>
            <a:r>
              <a:rPr lang="es-ES" dirty="0" smtClean="0">
                <a:solidFill>
                  <a:srgbClr val="0070C0"/>
                </a:solidFill>
              </a:rPr>
              <a:t>Potencias </a:t>
            </a:r>
            <a:endParaRPr lang="es-E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661584" y="1371448"/>
                <a:ext cx="7668344" cy="39114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s-ES" dirty="0" smtClean="0"/>
                  <a:t>Para calcular la potencia de otra potencia </a:t>
                </a:r>
                <a:r>
                  <a:rPr lang="es-ES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conservamos la base</a:t>
                </a:r>
                <a:r>
                  <a:rPr lang="es-ES" dirty="0" smtClean="0"/>
                  <a:t>, </a:t>
                </a:r>
                <a:r>
                  <a:rPr lang="es-ES" dirty="0" smtClean="0"/>
                  <a:t> </a:t>
                </a:r>
                <a:r>
                  <a:rPr lang="es-ES" dirty="0" smtClean="0"/>
                  <a:t>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multiplicamos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los exponentes</a:t>
                </a:r>
                <a:r>
                  <a:rPr lang="es-ES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s-MX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s-ES" dirty="0" smtClean="0"/>
              </a:p>
              <a:p>
                <a:pPr marL="0" indent="0" algn="just">
                  <a:buNone/>
                </a:pPr>
                <a:r>
                  <a:rPr lang="es-ES" sz="3200" dirty="0" smtClean="0">
                    <a:solidFill>
                      <a:srgbClr val="0070C0"/>
                    </a:solidFill>
                  </a:rPr>
                  <a:t>Ejemplos:</a:t>
                </a:r>
                <a:endParaRPr lang="es-ES" sz="3200" dirty="0">
                  <a:solidFill>
                    <a:srgbClr val="0070C0"/>
                  </a:solidFill>
                </a:endParaRPr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MX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s-ES" sz="4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s-MX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4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0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0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s-MX" sz="4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</m:oMath>
                  </m:oMathPara>
                </a14:m>
                <a:endParaRPr lang="es-ES" b="1" dirty="0" smtClean="0">
                  <a:solidFill>
                    <a:schemeClr val="tx1"/>
                  </a:solidFill>
                </a:endParaRPr>
              </a:p>
              <a:p>
                <a:pPr marL="118872" indent="0" algn="just">
                  <a:buNone/>
                </a:pPr>
                <a:endParaRPr lang="es-ES" b="1" dirty="0" smtClean="0">
                  <a:solidFill>
                    <a:schemeClr val="tx1"/>
                  </a:solidFill>
                </a:endParaRPr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s-MX" sz="2800" b="1" i="1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MX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s-MX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  <m:t>𝟗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s-E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s-MX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s-MX" sz="2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/>
                                <m:den/>
                              </m:f>
                            </m:e>
                            <m:sup>
                              <m:r>
                                <a:rPr lang="es-MX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e>
                        <m:sup/>
                      </m:sSup>
                      <m:r>
                        <a:rPr lang="es-E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2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MX" sz="28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𝟗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.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s-E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MX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MX" sz="28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MX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𝟑𝟔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  <a:p>
                <a:pPr marL="118872" indent="0" algn="just">
                  <a:buNone/>
                </a:pPr>
                <a:endParaRPr lang="es-ES" b="1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1584" y="1371448"/>
                <a:ext cx="7668344" cy="3911463"/>
              </a:xfrm>
              <a:blipFill rotWithShape="0">
                <a:blip r:embed="rId2"/>
                <a:stretch>
                  <a:fillRect l="-1510" t="-23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8" y="3327180"/>
            <a:ext cx="21621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267</Words>
  <Application>Microsoft Office PowerPoint</Application>
  <PresentationFormat>Panorámica</PresentationFormat>
  <Paragraphs>54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Cooper Black</vt:lpstr>
      <vt:lpstr>Garamond</vt:lpstr>
      <vt:lpstr>Orgánico</vt:lpstr>
      <vt:lpstr>Microsoft Editor de ecuaciones 3.0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Potencias de Base Real y Exponente Cero o Entero Negativo.</vt:lpstr>
      <vt:lpstr>Potencia de Otra Potencias </vt:lpstr>
      <vt:lpstr>Multiplicación de Potencias de Igual Base.</vt:lpstr>
      <vt:lpstr>División de Potencias de Igual Base.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2020-03-24T14:04:46Z</dcterms:created>
  <dcterms:modified xsi:type="dcterms:W3CDTF">2020-03-24T16:34:05Z</dcterms:modified>
</cp:coreProperties>
</file>